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439" r:id="rId3"/>
    <p:sldId id="440" r:id="rId4"/>
    <p:sldId id="446" r:id="rId5"/>
    <p:sldId id="435" r:id="rId6"/>
    <p:sldId id="445" r:id="rId7"/>
    <p:sldId id="447" r:id="rId8"/>
    <p:sldId id="448" r:id="rId9"/>
    <p:sldId id="449" r:id="rId10"/>
    <p:sldId id="450" r:id="rId11"/>
    <p:sldId id="451" r:id="rId12"/>
    <p:sldId id="452" r:id="rId13"/>
    <p:sldId id="426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6600"/>
    <a:srgbClr val="FAE1BC"/>
    <a:srgbClr val="FBF7C9"/>
    <a:srgbClr val="FCF4DC"/>
    <a:srgbClr val="FBEEC9"/>
    <a:srgbClr val="F9D9A9"/>
    <a:srgbClr val="007AD6"/>
    <a:srgbClr val="FF9900"/>
    <a:srgbClr val="67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Оценки Центр" userId="ff97e613bc2a8c83" providerId="LiveId" clId="{CECB68B6-30AB-47A6-BFB4-3BFA5C82C204}"/>
    <pc:docChg chg="custSel modSld">
      <pc:chgData name="Оценки Центр" userId="ff97e613bc2a8c83" providerId="LiveId" clId="{CECB68B6-30AB-47A6-BFB4-3BFA5C82C204}" dt="2022-02-01T13:01:05.557" v="39" actId="113"/>
      <pc:docMkLst>
        <pc:docMk/>
      </pc:docMkLst>
      <pc:sldChg chg="delSp mod">
        <pc:chgData name="Оценки Центр" userId="ff97e613bc2a8c83" providerId="LiveId" clId="{CECB68B6-30AB-47A6-BFB4-3BFA5C82C204}" dt="2022-02-01T12:57:15.820" v="1" actId="21"/>
        <pc:sldMkLst>
          <pc:docMk/>
          <pc:sldMk cId="2870238046" sldId="440"/>
        </pc:sldMkLst>
        <pc:spChg chg="del">
          <ac:chgData name="Оценки Центр" userId="ff97e613bc2a8c83" providerId="LiveId" clId="{CECB68B6-30AB-47A6-BFB4-3BFA5C82C204}" dt="2022-02-01T12:57:12.704" v="0" actId="21"/>
          <ac:spMkLst>
            <pc:docMk/>
            <pc:sldMk cId="2870238046" sldId="440"/>
            <ac:spMk id="7" creationId="{EEDBF9E8-50F6-4A7A-B49A-0FD2B7269D04}"/>
          </ac:spMkLst>
        </pc:spChg>
        <pc:spChg chg="del">
          <ac:chgData name="Оценки Центр" userId="ff97e613bc2a8c83" providerId="LiveId" clId="{CECB68B6-30AB-47A6-BFB4-3BFA5C82C204}" dt="2022-02-01T12:57:15.820" v="1" actId="21"/>
          <ac:spMkLst>
            <pc:docMk/>
            <pc:sldMk cId="2870238046" sldId="440"/>
            <ac:spMk id="8" creationId="{4103E2D3-E32F-46CD-ACEA-1311D1AEEDD3}"/>
          </ac:spMkLst>
        </pc:spChg>
      </pc:sldChg>
      <pc:sldChg chg="modSp mod">
        <pc:chgData name="Оценки Центр" userId="ff97e613bc2a8c83" providerId="LiveId" clId="{CECB68B6-30AB-47A6-BFB4-3BFA5C82C204}" dt="2022-02-01T12:59:04.557" v="20" actId="255"/>
        <pc:sldMkLst>
          <pc:docMk/>
          <pc:sldMk cId="1788547786" sldId="448"/>
        </pc:sldMkLst>
        <pc:graphicFrameChg chg="mod modGraphic">
          <ac:chgData name="Оценки Центр" userId="ff97e613bc2a8c83" providerId="LiveId" clId="{CECB68B6-30AB-47A6-BFB4-3BFA5C82C204}" dt="2022-02-01T12:59:04.557" v="20" actId="255"/>
          <ac:graphicFrameMkLst>
            <pc:docMk/>
            <pc:sldMk cId="1788547786" sldId="448"/>
            <ac:graphicFrameMk id="2" creationId="{2419C736-49D1-4B2E-903A-22FBFAC05A8F}"/>
          </ac:graphicFrameMkLst>
        </pc:graphicFrameChg>
      </pc:sldChg>
      <pc:sldChg chg="modSp mod">
        <pc:chgData name="Оценки Центр" userId="ff97e613bc2a8c83" providerId="LiveId" clId="{CECB68B6-30AB-47A6-BFB4-3BFA5C82C204}" dt="2022-02-01T13:01:05.557" v="39" actId="113"/>
        <pc:sldMkLst>
          <pc:docMk/>
          <pc:sldMk cId="261909076" sldId="449"/>
        </pc:sldMkLst>
        <pc:graphicFrameChg chg="modGraphic">
          <ac:chgData name="Оценки Центр" userId="ff97e613bc2a8c83" providerId="LiveId" clId="{CECB68B6-30AB-47A6-BFB4-3BFA5C82C204}" dt="2022-02-01T13:01:05.557" v="39" actId="113"/>
          <ac:graphicFrameMkLst>
            <pc:docMk/>
            <pc:sldMk cId="261909076" sldId="449"/>
            <ac:graphicFrameMk id="2" creationId="{30C30F3B-4137-4B0C-B376-396435B4F51C}"/>
          </ac:graphicFrameMkLst>
        </pc:graphicFrameChg>
      </pc:sldChg>
      <pc:sldChg chg="modSp mod">
        <pc:chgData name="Оценки Центр" userId="ff97e613bc2a8c83" providerId="LiveId" clId="{CECB68B6-30AB-47A6-BFB4-3BFA5C82C204}" dt="2022-02-01T13:00:21.628" v="32" actId="113"/>
        <pc:sldMkLst>
          <pc:docMk/>
          <pc:sldMk cId="475192824" sldId="450"/>
        </pc:sldMkLst>
        <pc:graphicFrameChg chg="modGraphic">
          <ac:chgData name="Оценки Центр" userId="ff97e613bc2a8c83" providerId="LiveId" clId="{CECB68B6-30AB-47A6-BFB4-3BFA5C82C204}" dt="2022-02-01T13:00:21.628" v="32" actId="113"/>
          <ac:graphicFrameMkLst>
            <pc:docMk/>
            <pc:sldMk cId="475192824" sldId="450"/>
            <ac:graphicFrameMk id="4" creationId="{FFB5DFCB-0176-4A35-956B-0C62FB19024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4FE46-7880-4EAF-90E8-38F8D30B0DF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ECDBA-AF0A-4E14-8DC5-F3207827D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76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ECDBA-AF0A-4E14-8DC5-F3207827D48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3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ECDBA-AF0A-4E14-8DC5-F3207827D48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4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0319B3-ECC1-4328-8379-2E7CBB48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29494-C6D0-48E1-8C9F-369CDFE96D3A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0151F4-B3E0-48E8-A282-5CCCE49A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5CFBD-537A-4068-AB1B-280D2F71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D9BE-A2DF-4C90-8553-EA17A2C37E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634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191561-F900-491E-A284-5AFDDE0F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85D0-98C6-469D-BCCC-FE111BC6CE3A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A6622A-663A-4E02-8725-74AB3115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332F0C-88CC-4CD6-AA5E-37AA1341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4858-B1B6-40D5-8C35-EF9259F356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113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0C70EB-5EBE-46BD-BEC4-290A756B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C406-AC6E-4088-8A30-BB9B3A8A20EB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B46353-BB26-43E8-BF1A-9F78B448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63C6BA-9C5D-408D-8407-C88D7280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51532-291A-4237-9B34-64B17F3192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078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1CD0D-1B18-485B-B12A-CD2C57AD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95BF-90D6-4382-9B71-B13702966A5C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EFD28C-CDA2-46EC-BB57-69D3A180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F9DA75-F9C4-42A9-B145-DDF4BC45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5E68-F5ED-421B-9F18-C67EBEB8F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9452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DE9C7D-DBBB-444A-A6AD-6AB8698D9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70F90-8547-40B1-8A9E-999A57BA44F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F49D03-C4A3-42A7-8335-5D093DE5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736764-D90E-4A9A-9ABC-D204D57F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915A-1723-4969-AE1D-950F354363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8522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52C8C-74E9-41D3-9D68-607F2E82E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4CFF2-5CE1-47A1-9EBC-E581B8A09B8F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5A4321-982E-4382-90A0-F79EE121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625DA7-D50A-42A6-A650-38AA558D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AE63-5542-47A3-937E-C9AC53AB28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361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832D0D4-3442-40FB-A154-7D01F792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1BA00-FAF7-43E1-8143-C5BF0BAFA377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E7799C5-F630-4A9E-88A9-76BBF705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11F785E-C811-4EEB-96F6-E3262A5A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796C7-69D1-40A0-B106-7647D42AFA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82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003FFEFD-4393-4936-A445-0EB2A9DF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09D88-3561-440F-85BE-F72DC08FB393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250E921B-2D8F-4100-AED9-B3A135532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FE56B2B7-33FC-4301-9CA9-6DE38F08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C0005-8E02-4302-BB46-8335C30C50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9514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D5585CB4-E35B-4D34-8D49-C5AAF56F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8A38F-AD49-4364-A7E0-D25E2858253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FC945CF2-F0A8-450F-9E83-9088056D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9264045-70FD-4AC7-8304-B3647B07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39D1-9E31-4C35-B8FC-789E8F607F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3666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05C0C2EB-1478-4564-BD9B-11ED30A0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3B8F9-C395-4A0F-B567-B31A7D39F98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F20B310-30CE-4971-B855-97506A70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FD7D850A-E14F-4BEB-B3E0-6BC81F41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4A03-039C-4F68-BB13-38333B0B5D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3964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0509EDF-A914-4A48-B097-BE6170C4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82BF-A0D7-44A7-9AB7-C40FF1DCB7CD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7855D31-9AB0-4D44-92CE-9528363B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B5D99DF-2E06-4863-BCFC-A3ABB28E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2929D-4068-4BAF-B70F-9D30366307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145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E11638-6D4E-47CF-BA45-BCCFA7B8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EACE6-C523-4CFF-909B-D2E6117AF70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668926-F2E7-4514-8AD6-BBA9EA09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C979B-2DB2-4538-8577-0960B705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C4969-BC23-4298-808E-9ECD3DF4B2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6255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D7EE8AB-838B-45A3-B6ED-24EDF373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A5188-60CC-4B71-A96F-49C95BE1808D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8FE221B-C4CC-45A0-BC9A-FC0806168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F81642C-35A7-4C5E-AE1B-1C9C3720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32C9-4DEF-458D-AA75-7270CF76DD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7932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78DE87-5769-4166-BC14-70B7042D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A699-211A-43EE-A2F2-FBDEC660085B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DB268F-6DB9-47E3-B94A-2B8E3835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B413B5-0107-4F68-80F9-FB6DA934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BC3E-8086-4676-8F9C-9494D7F136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7061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23992A-9B6A-4453-A49A-4719D897B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29A83-2739-4DA1-BE76-B24047FDA130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163ADC-065E-4261-A5EB-2F3B9F381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AEA7BC-54FB-4B63-8A33-C138ABF5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C8CEF-3B90-4AE6-8126-F8B26BCDB8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780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C16AD8-E76A-4C36-8BD3-F2AB12BD1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552DE-93BA-4984-ACA7-3E42F8556195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2F9421-0B0A-4546-8DBD-D63BAA59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52223C-CDE9-4069-8346-1730C418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21323-626C-4EDF-9610-81CDC3D296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95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DEFACD6-D564-4CBE-8C2A-A5F285E9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6D1F6-C528-4F35-A47A-14B984E8DFB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DAD531A-A499-43D1-A46E-7A6C7B08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28A3DD6-0BBC-4130-9D99-DD5C9807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BE6F-C5C4-4348-9FE3-092C1BEEA4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99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BE4728AD-892D-489A-BCC8-5B8E6A0D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D6CC-4CC9-49B3-8CA6-A8119E4D93E8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4009A17E-9129-49BB-AADE-7C689FC18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E3DB306E-9F28-400C-9268-09DFAD5B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3559-CAC5-4A48-AAB0-3668EC5F9B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535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B575429D-957F-4E5C-9F40-F9AF06138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337B-9A42-4AE6-B880-27613FCBFF98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08B57F4-3B23-4C67-822F-AA6E44E36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EAFDB6F-10B0-4ACA-8061-FFCC74D8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F30A2-9390-4900-A97F-4807606983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164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4F84E99-1C6C-441B-979A-81FB7497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8C72E-C611-4B1B-BE9B-B0A860D4F220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B90F497-C78A-4ABA-9195-8F4D14E2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406CE43B-79FF-4CE0-8FB5-15B6BC13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5582-6629-4FD5-B8A3-38CABE46E7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73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324F392-C704-4111-87C7-FB45F9A1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CDBC0-B6F0-4837-AF2A-E60B8B92742D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E9DC279-98E1-4118-AF31-CC48E4B2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410B971-24CA-4278-AB41-F40AB2B2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4FE7-07F8-4543-89B2-AA8B9C59BB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50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1881A21-2DCB-4FC7-B88F-0DF74CEB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10220-CFE8-48DF-B96E-CB03B5447CD7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8033003-9583-4211-B7A0-484AB1AE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2FEE897-5C85-43D9-8C84-ECF98343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C6934-FAB4-4649-AB84-6EF83888AC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26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EEDAB9F1-AE22-4C53-938D-1154B7C4A2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6713"/>
            <a:ext cx="10515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DE8500E2-4406-4833-AE44-CC27580E46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7213"/>
            <a:ext cx="105156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B6F5DF-2A32-4853-AF84-0034522F6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DB643C-E310-4B59-A20C-736FF6118F1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5FA968-C60D-47BD-B335-D09306954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748138-B779-4FAE-83FE-54DAFEA50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563FD114-E1CD-4EAA-AD55-8858D66085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419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DF50C487-38B5-45F6-B8B1-7D98E934E2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6713"/>
            <a:ext cx="10515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86996AB4-4E00-4F4D-8E8F-20BF5BE908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7213"/>
            <a:ext cx="105156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7AD91-D49D-4884-A99F-F71139CF9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6C576B-D33E-4098-A0F2-DB720C1FA999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45EBD3-E87D-4D66-981C-B73C2A6C1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66A84A-918E-432B-8196-338DDFD0C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76F1C13-3775-4E81-9821-410040B9B6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34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651662-BA80-40DC-AC34-8DCED682C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718" y="1074197"/>
            <a:ext cx="11295356" cy="206849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оценки региональных и муниципальных механизмов управления качеством образования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A7F823-8859-4801-8562-598977F31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4818" y="5218475"/>
            <a:ext cx="9999216" cy="1253348"/>
          </a:xfrm>
        </p:spPr>
        <p:txBody>
          <a:bodyPr/>
          <a:lstStyle/>
          <a:p>
            <a:pPr algn="r"/>
            <a:r>
              <a:rPr lang="ru-RU" sz="2000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Борсова Зуриет Адальгериевна,</a:t>
            </a:r>
          </a:p>
          <a:p>
            <a:pPr algn="r"/>
            <a:r>
              <a:rPr lang="ru-RU" sz="2000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ГБУ РА «Адыгейский республиканский центр</a:t>
            </a:r>
          </a:p>
          <a:p>
            <a:pPr algn="r"/>
            <a:r>
              <a:rPr lang="ru-RU" sz="2000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оценки профессионального мастерства и квалификаций педагогов»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563BCF-14EC-40BE-B547-F71B1367E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18" y="284085"/>
            <a:ext cx="1902117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0733460-A1B7-43AC-AC2E-CB8D382D3A83}"/>
              </a:ext>
            </a:extLst>
          </p:cNvPr>
          <p:cNvSpPr txBox="1">
            <a:spLocks/>
          </p:cNvSpPr>
          <p:nvPr/>
        </p:nvSpPr>
        <p:spPr>
          <a:xfrm>
            <a:off x="106532" y="80888"/>
            <a:ext cx="12002610" cy="88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       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институт оценки качества образования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</a:t>
            </a:r>
            <a:r>
              <a:rPr lang="ru-RU" sz="2400" b="1" dirty="0">
                <a:solidFill>
                  <a:srgbClr val="00642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Какие меры и мероприятия оцениваются?</a:t>
            </a:r>
            <a:endParaRPr lang="ru-RU" sz="2400" b="1" dirty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AC77BF-5B1E-4A13-82F4-CCA7F930D99D}"/>
              </a:ext>
            </a:extLst>
          </p:cNvPr>
          <p:cNvSpPr txBox="1"/>
          <p:nvPr/>
        </p:nvSpPr>
        <p:spPr>
          <a:xfrm>
            <a:off x="106532" y="1091953"/>
            <a:ext cx="1200261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56242-EB38-4F9C-BF69-33BDE7D29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8" y="175431"/>
            <a:ext cx="3286125" cy="609600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330EB8A-8930-4C95-8D66-5D88A73486A5}"/>
              </a:ext>
            </a:extLst>
          </p:cNvPr>
          <p:cNvSpPr txBox="1"/>
          <p:nvPr/>
        </p:nvSpPr>
        <p:spPr>
          <a:xfrm>
            <a:off x="204186" y="1287262"/>
            <a:ext cx="11416684" cy="10248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мониторинга </a:t>
            </a:r>
            <a:r>
              <a:rPr lang="ru-RU" sz="2000" dirty="0" err="1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РУМов</a:t>
            </a: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МУМов</a:t>
            </a: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ФИОКО </a:t>
            </a:r>
            <a:r>
              <a:rPr lang="ru-RU" sz="2000" b="1" i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оцениваются документы, отражающие в том числе сведения о принятых мерах и проведенных мероприятиях</a:t>
            </a: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мер по повышения уровня управленческих компетенций руководителей образовательных организаций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профессиональных конкурсов для руководителей образовательных организаций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мер по формированию резерва управленческих кадров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адресных программ повышения квалификации руководителей образовательных организаций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системы назначения руководителей образовательных организаций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 err="1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стажировочной</a:t>
            </a: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для руководителей образовательных организаций по вопросам управления качеством образования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мер по развитию сетевого взаимодействия для руководителей образовательных организаций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процедур, направленных на выявление и устранение профессиональных дефицитов руководителей образовательных организаций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мер, направленных на реализацию программ развития образовательных организаций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6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0733460-A1B7-43AC-AC2E-CB8D382D3A83}"/>
              </a:ext>
            </a:extLst>
          </p:cNvPr>
          <p:cNvSpPr txBox="1">
            <a:spLocks/>
          </p:cNvSpPr>
          <p:nvPr/>
        </p:nvSpPr>
        <p:spPr>
          <a:xfrm>
            <a:off x="255186" y="274609"/>
            <a:ext cx="12098092" cy="1092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институт оценки качества образования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</a:t>
            </a:r>
            <a:r>
              <a:rPr lang="ru-RU" sz="1800" b="1" dirty="0">
                <a:solidFill>
                  <a:srgbClr val="00642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внесении изменений в систему показателей и индикаторов на региональном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642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муниципальном уровнях</a:t>
            </a:r>
            <a:endParaRPr lang="ru-RU" sz="2400" b="1" dirty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56242-EB38-4F9C-BF69-33BDE7D29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86" y="274609"/>
            <a:ext cx="2940775" cy="545535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330EB8A-8930-4C95-8D66-5D88A73486A5}"/>
              </a:ext>
            </a:extLst>
          </p:cNvPr>
          <p:cNvSpPr txBox="1"/>
          <p:nvPr/>
        </p:nvSpPr>
        <p:spPr>
          <a:xfrm>
            <a:off x="255186" y="1438182"/>
            <a:ext cx="1136568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1)наличие у административно-управленческого персонала высшего профессионального образования или дополнительной профессиональной подготовки 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подготовки «Государственное и муниципальное управление», «Менеджмент», «Управление персоналом»; </a:t>
            </a:r>
          </a:p>
          <a:p>
            <a:pPr algn="just"/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2)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руководителей ОО, прошедших процедуру выявления профессиональных дефицитов</a:t>
            </a: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 общего числа руководителей всех ОО региона; </a:t>
            </a:r>
          </a:p>
          <a:p>
            <a:pPr algn="just"/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3)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руководителей ОО с высоким уровнем сформированности профессиональных компетенций</a:t>
            </a: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 общего числа руководителей всех ОО; </a:t>
            </a:r>
          </a:p>
          <a:p>
            <a:pPr algn="just"/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4)доля руководителей ОО, обеспечивших 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специальных условий для получения образования обучающимися с ОВЗ, детьми-инвалидами;</a:t>
            </a:r>
          </a:p>
          <a:p>
            <a:pPr algn="just"/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5)наличие 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внутренней системы оценки качества</a:t>
            </a: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в образовательной организации 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(ВСОКО)</a:t>
            </a:r>
          </a:p>
          <a:p>
            <a:pPr algn="just"/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6)доля руководителей, в образовательных организациях 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100% обучающихся 4 классов достигли базового уровня предметной подготовки </a:t>
            </a: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освоении образовательных 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начального общего образования </a:t>
            </a: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результатам ВПР, региональных диагностических работ с обеспечением объективности на этапе проведения и при проверке работ);</a:t>
            </a:r>
          </a:p>
          <a:p>
            <a:pPr algn="just"/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7)доля руководителей, в образовательных организациях которых 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50% обучающихся 5-9 классов достигли высокого уровня предметной подготовки </a:t>
            </a: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освоении образовательных </a:t>
            </a:r>
            <a:r>
              <a:rPr lang="ru-RU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основного общего образования </a:t>
            </a: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результатам ВПР, региональных диагностических работ, ОГЭ с обеспечением объективности на этапе проведения и при проверке работ)</a:t>
            </a:r>
          </a:p>
          <a:p>
            <a:pPr algn="just"/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00599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927A4DA-22F0-48E0-9E8A-A4B63CB7A328}"/>
              </a:ext>
            </a:extLst>
          </p:cNvPr>
          <p:cNvSpPr/>
          <p:nvPr/>
        </p:nvSpPr>
        <p:spPr>
          <a:xfrm>
            <a:off x="384175" y="2174875"/>
            <a:ext cx="11476038" cy="448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Наши контакты: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ru-RU" sz="32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 электронной почты: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copm01@yandex.ru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Телефоны: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u-RU" sz="5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(8772</a:t>
            </a:r>
            <a:r>
              <a:rPr kumimoji="0" lang="ru-RU" sz="5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54-30-55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 официального сайта: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u-RU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01.ru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892" name="Заголовок 1">
            <a:extLst>
              <a:ext uri="{FF2B5EF4-FFF2-40B4-BE49-F238E27FC236}">
                <a16:creationId xmlns:a16="http://schemas.microsoft.com/office/drawing/2014/main" id="{2C99A3CA-AAEF-452C-AC29-349681B4D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350" y="914400"/>
            <a:ext cx="10615613" cy="969963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5400" b="1" dirty="0">
                <a:solidFill>
                  <a:srgbClr val="00642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altLang="ru-RU" sz="5400" b="1" dirty="0">
              <a:solidFill>
                <a:srgbClr val="00642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9E68D8-AB88-4AD8-AC4F-320E14BC4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55" y="131680"/>
            <a:ext cx="1748813" cy="445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0733460-A1B7-43AC-AC2E-CB8D382D3A83}"/>
              </a:ext>
            </a:extLst>
          </p:cNvPr>
          <p:cNvSpPr txBox="1">
            <a:spLocks/>
          </p:cNvSpPr>
          <p:nvPr/>
        </p:nvSpPr>
        <p:spPr>
          <a:xfrm>
            <a:off x="106532" y="80888"/>
            <a:ext cx="12002610" cy="88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институт оценки качества образования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AC77BF-5B1E-4A13-82F4-CCA7F930D99D}"/>
              </a:ext>
            </a:extLst>
          </p:cNvPr>
          <p:cNvSpPr txBox="1"/>
          <p:nvPr/>
        </p:nvSpPr>
        <p:spPr>
          <a:xfrm>
            <a:off x="106532" y="1091953"/>
            <a:ext cx="1200261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56242-EB38-4F9C-BF69-33BDE7D29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8" y="175431"/>
            <a:ext cx="3286125" cy="609600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330EB8A-8930-4C95-8D66-5D88A73486A5}"/>
              </a:ext>
            </a:extLst>
          </p:cNvPr>
          <p:cNvSpPr txBox="1"/>
          <p:nvPr/>
        </p:nvSpPr>
        <p:spPr>
          <a:xfrm>
            <a:off x="1029809" y="1628294"/>
            <a:ext cx="103336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642D"/>
                </a:solidFill>
              </a:rPr>
              <a:t> </a:t>
            </a:r>
            <a:r>
              <a:rPr lang="ru-RU" sz="2400" b="1" dirty="0">
                <a:solidFill>
                  <a:srgbClr val="00642D"/>
                </a:solidFill>
              </a:rPr>
              <a:t>1) Методические рекомендации по организации и проведению оценки механизмов управления качеством	 образования в субъектах	Российской Федерации (2021 год).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5355C7-A056-4B7E-92BD-E43DA142904A}"/>
              </a:ext>
            </a:extLst>
          </p:cNvPr>
          <p:cNvSpPr txBox="1"/>
          <p:nvPr/>
        </p:nvSpPr>
        <p:spPr>
          <a:xfrm>
            <a:off x="1029809" y="4847208"/>
            <a:ext cx="99429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42D"/>
                </a:solidFill>
              </a:rPr>
              <a:t>2) </a:t>
            </a:r>
            <a:r>
              <a:rPr lang="ru-RU" sz="2400" b="1" dirty="0">
                <a:solidFill>
                  <a:srgbClr val="00642D"/>
                </a:solidFill>
              </a:rPr>
              <a:t>Методические рекомендации по организации и проведению оценки механизмов управления качеством образования органов местного самоуправления муниципальных районов, городских и муниципальных округов и иных органов, реализующих данные полномочия (2021 год).</a:t>
            </a:r>
          </a:p>
        </p:txBody>
      </p:sp>
    </p:spTree>
    <p:extLst>
      <p:ext uri="{BB962C8B-B14F-4D97-AF65-F5344CB8AC3E}">
        <p14:creationId xmlns:p14="http://schemas.microsoft.com/office/powerpoint/2010/main" val="287023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0733460-A1B7-43AC-AC2E-CB8D382D3A83}"/>
              </a:ext>
            </a:extLst>
          </p:cNvPr>
          <p:cNvSpPr txBox="1">
            <a:spLocks/>
          </p:cNvSpPr>
          <p:nvPr/>
        </p:nvSpPr>
        <p:spPr>
          <a:xfrm>
            <a:off x="106532" y="80888"/>
            <a:ext cx="12002610" cy="88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институт оценки качества образования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AC77BF-5B1E-4A13-82F4-CCA7F930D99D}"/>
              </a:ext>
            </a:extLst>
          </p:cNvPr>
          <p:cNvSpPr txBox="1"/>
          <p:nvPr/>
        </p:nvSpPr>
        <p:spPr>
          <a:xfrm>
            <a:off x="106532" y="1091953"/>
            <a:ext cx="1200261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56242-EB38-4F9C-BF69-33BDE7D29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8" y="175431"/>
            <a:ext cx="3286125" cy="609600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330EB8A-8930-4C95-8D66-5D88A73486A5}"/>
              </a:ext>
            </a:extLst>
          </p:cNvPr>
          <p:cNvSpPr txBox="1"/>
          <p:nvPr/>
        </p:nvSpPr>
        <p:spPr>
          <a:xfrm>
            <a:off x="426129" y="1343272"/>
            <a:ext cx="10848512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00642D"/>
                </a:solidFill>
              </a:rPr>
              <a:t>Механизмы управления качеством образовательной деятельности </a:t>
            </a:r>
            <a:r>
              <a:rPr lang="ru-RU" dirty="0">
                <a:solidFill>
                  <a:srgbClr val="00642D"/>
                </a:solidFill>
              </a:rPr>
              <a:t>на региональном и муниципальном уровнях оцениваются по 4-м направлениям:</a:t>
            </a:r>
          </a:p>
          <a:p>
            <a:r>
              <a:rPr lang="ru-RU" dirty="0">
                <a:solidFill>
                  <a:srgbClr val="00642D"/>
                </a:solidFill>
              </a:rPr>
              <a:t>1</a:t>
            </a:r>
            <a:r>
              <a:rPr lang="ru-RU" b="1" i="1" dirty="0">
                <a:solidFill>
                  <a:srgbClr val="00642D"/>
                </a:solidFill>
              </a:rPr>
              <a:t>) Система мониторинга эффективности руководителей образовательных организаций</a:t>
            </a:r>
          </a:p>
          <a:p>
            <a:r>
              <a:rPr lang="ru-RU" dirty="0">
                <a:solidFill>
                  <a:srgbClr val="00642D"/>
                </a:solidFill>
              </a:rPr>
              <a:t>2) Система обеспечения профессионального развития педагогических работников</a:t>
            </a:r>
          </a:p>
          <a:p>
            <a:r>
              <a:rPr lang="ru-RU" dirty="0">
                <a:solidFill>
                  <a:srgbClr val="00642D"/>
                </a:solidFill>
              </a:rPr>
              <a:t>3) Система организации воспитания обучающихся</a:t>
            </a:r>
          </a:p>
          <a:p>
            <a:r>
              <a:rPr lang="ru-RU" dirty="0">
                <a:solidFill>
                  <a:srgbClr val="00642D"/>
                </a:solidFill>
              </a:rPr>
              <a:t>4) Система мониторинга качества дошкольного образования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00642D"/>
                </a:solidFill>
              </a:rPr>
              <a:t>Каждое направление представлено в виде совокупности позиций оценивания, определяющих реализацию полного управленческого цикла. </a:t>
            </a:r>
            <a:r>
              <a:rPr lang="ru-RU" b="1" dirty="0">
                <a:solidFill>
                  <a:srgbClr val="00642D"/>
                </a:solidFill>
              </a:rPr>
              <a:t>Полный управленческий цикл </a:t>
            </a:r>
            <a:r>
              <a:rPr lang="ru-RU" dirty="0">
                <a:solidFill>
                  <a:srgbClr val="00642D"/>
                </a:solidFill>
              </a:rPr>
              <a:t>включает в себя:</a:t>
            </a:r>
          </a:p>
          <a:p>
            <a:r>
              <a:rPr lang="ru-RU" sz="1600" dirty="0">
                <a:solidFill>
                  <a:srgbClr val="00642D"/>
                </a:solidFill>
              </a:rPr>
              <a:t>– цели</a:t>
            </a:r>
          </a:p>
          <a:p>
            <a:r>
              <a:rPr lang="ru-RU" sz="1600" dirty="0">
                <a:solidFill>
                  <a:srgbClr val="00642D"/>
                </a:solidFill>
              </a:rPr>
              <a:t>– показатели</a:t>
            </a:r>
          </a:p>
          <a:p>
            <a:r>
              <a:rPr lang="ru-RU" sz="1600" dirty="0">
                <a:solidFill>
                  <a:srgbClr val="00642D"/>
                </a:solidFill>
              </a:rPr>
              <a:t>– методы сбора и обработки информации</a:t>
            </a:r>
          </a:p>
          <a:p>
            <a:r>
              <a:rPr lang="ru-RU" sz="1600" dirty="0">
                <a:solidFill>
                  <a:srgbClr val="00642D"/>
                </a:solidFill>
              </a:rPr>
              <a:t>– мониторинг показателей</a:t>
            </a:r>
          </a:p>
          <a:p>
            <a:r>
              <a:rPr lang="ru-RU" sz="1600" dirty="0">
                <a:solidFill>
                  <a:srgbClr val="00642D"/>
                </a:solidFill>
              </a:rPr>
              <a:t>– анализ результатов мониторинга</a:t>
            </a:r>
          </a:p>
          <a:p>
            <a:r>
              <a:rPr lang="ru-RU" sz="1600" b="1" dirty="0">
                <a:solidFill>
                  <a:srgbClr val="00642D"/>
                </a:solidFill>
              </a:rPr>
              <a:t>– </a:t>
            </a:r>
            <a:r>
              <a:rPr lang="ru-RU" sz="1600" b="1" dirty="0">
                <a:solidFill>
                  <a:srgbClr val="FF6600"/>
                </a:solidFill>
              </a:rPr>
              <a:t>адресные рекомендации по результатам анализа</a:t>
            </a:r>
          </a:p>
          <a:p>
            <a:r>
              <a:rPr lang="ru-RU" sz="1600" b="1" dirty="0">
                <a:solidFill>
                  <a:srgbClr val="FF6600"/>
                </a:solidFill>
              </a:rPr>
              <a:t>– меры и мероприятия</a:t>
            </a:r>
          </a:p>
          <a:p>
            <a:r>
              <a:rPr lang="ru-RU" sz="1600" b="1" dirty="0">
                <a:solidFill>
                  <a:srgbClr val="FF6600"/>
                </a:solidFill>
              </a:rPr>
              <a:t>– управленческие решения</a:t>
            </a:r>
          </a:p>
          <a:p>
            <a:r>
              <a:rPr lang="ru-RU" sz="1600" b="1" dirty="0">
                <a:solidFill>
                  <a:srgbClr val="FF6600"/>
                </a:solidFill>
              </a:rPr>
              <a:t>– анализ эффективности принятых мер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C113DD5-B525-44F4-A605-92D4AA29F6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9757" t="12427" r="13568" b="11327"/>
          <a:stretch/>
        </p:blipFill>
        <p:spPr>
          <a:xfrm>
            <a:off x="505128" y="1250897"/>
            <a:ext cx="10548000" cy="5607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1"/>
            </a:solidFill>
          </a:ln>
          <a:effectLst/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C021354-1E93-42CD-B9EB-FA9AD22975BF}"/>
              </a:ext>
            </a:extLst>
          </p:cNvPr>
          <p:cNvSpPr txBox="1">
            <a:spLocks/>
          </p:cNvSpPr>
          <p:nvPr/>
        </p:nvSpPr>
        <p:spPr>
          <a:xfrm>
            <a:off x="319597" y="138240"/>
            <a:ext cx="11558726" cy="856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Завершенность управленческого цикла –                                                                      признак эффективного управленческого механизма</a:t>
            </a:r>
          </a:p>
        </p:txBody>
      </p:sp>
    </p:spTree>
    <p:extLst>
      <p:ext uri="{BB962C8B-B14F-4D97-AF65-F5344CB8AC3E}">
        <p14:creationId xmlns:p14="http://schemas.microsoft.com/office/powerpoint/2010/main" val="116756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0733460-A1B7-43AC-AC2E-CB8D382D3A83}"/>
              </a:ext>
            </a:extLst>
          </p:cNvPr>
          <p:cNvSpPr txBox="1">
            <a:spLocks/>
          </p:cNvSpPr>
          <p:nvPr/>
        </p:nvSpPr>
        <p:spPr>
          <a:xfrm>
            <a:off x="106532" y="80888"/>
            <a:ext cx="12002610" cy="88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институт оценки качества образования 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AC77BF-5B1E-4A13-82F4-CCA7F930D99D}"/>
              </a:ext>
            </a:extLst>
          </p:cNvPr>
          <p:cNvSpPr txBox="1"/>
          <p:nvPr/>
        </p:nvSpPr>
        <p:spPr>
          <a:xfrm>
            <a:off x="106532" y="1091953"/>
            <a:ext cx="1200261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56242-EB38-4F9C-BF69-33BDE7D29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8" y="175431"/>
            <a:ext cx="3286125" cy="609600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330EB8A-8930-4C95-8D66-5D88A73486A5}"/>
              </a:ext>
            </a:extLst>
          </p:cNvPr>
          <p:cNvSpPr txBox="1"/>
          <p:nvPr/>
        </p:nvSpPr>
        <p:spPr>
          <a:xfrm>
            <a:off x="426129" y="1343272"/>
            <a:ext cx="10848512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800" dirty="0">
                <a:solidFill>
                  <a:srgbClr val="C00000"/>
                </a:solidFill>
              </a:rPr>
              <a:t>Взаимосвязь этапов управленческого цикла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642D"/>
                </a:solidFill>
              </a:rPr>
              <a:t>Итогом проведения анализа каждого из показателей является </a:t>
            </a:r>
            <a:r>
              <a:rPr lang="ru-RU" b="1" dirty="0">
                <a:solidFill>
                  <a:srgbClr val="00642D"/>
                </a:solidFill>
              </a:rPr>
              <a:t>разработка адресных рекомендаций</a:t>
            </a:r>
            <a:r>
              <a:rPr lang="ru-RU" dirty="0">
                <a:solidFill>
                  <a:srgbClr val="00642D"/>
                </a:solidFill>
              </a:rPr>
              <a:t>, которые могут включать </a:t>
            </a:r>
            <a:r>
              <a:rPr lang="ru-RU" b="1" dirty="0">
                <a:solidFill>
                  <a:srgbClr val="00642D"/>
                </a:solidFill>
              </a:rPr>
              <a:t>сведения об использовании успешных практик</a:t>
            </a:r>
            <a:r>
              <a:rPr lang="ru-RU" dirty="0">
                <a:solidFill>
                  <a:srgbClr val="00642D"/>
                </a:solidFill>
              </a:rPr>
              <a:t>. Кроме рекомендаций, регионы и муниципалитеты могут разрабатывать различные </a:t>
            </a:r>
            <a:r>
              <a:rPr lang="ru-RU" b="1" dirty="0">
                <a:solidFill>
                  <a:srgbClr val="00642D"/>
                </a:solidFill>
              </a:rPr>
              <a:t>методические материалы, основанные на результатах анализа.</a:t>
            </a:r>
          </a:p>
          <a:p>
            <a:pPr marL="342900" indent="-342900">
              <a:buAutoNum type="arabicParenR"/>
            </a:pPr>
            <a:endParaRPr lang="ru-RU" dirty="0">
              <a:solidFill>
                <a:srgbClr val="00642D"/>
              </a:solidFill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642D"/>
                </a:solidFill>
              </a:rPr>
              <a:t> После проведения анализа и разработки адресных рекомендаций </a:t>
            </a:r>
            <a:r>
              <a:rPr lang="ru-RU" b="1" dirty="0">
                <a:solidFill>
                  <a:srgbClr val="00642D"/>
                </a:solidFill>
              </a:rPr>
              <a:t>принимаются меры и проводятся различные мероприятия,</a:t>
            </a:r>
            <a:r>
              <a:rPr lang="ru-RU" dirty="0">
                <a:solidFill>
                  <a:srgbClr val="00642D"/>
                </a:solidFill>
              </a:rPr>
              <a:t> направленные на </a:t>
            </a:r>
            <a:r>
              <a:rPr lang="ru-RU" b="1" dirty="0">
                <a:solidFill>
                  <a:srgbClr val="00642D"/>
                </a:solidFill>
              </a:rPr>
              <a:t>совершенствование направления</a:t>
            </a:r>
            <a:r>
              <a:rPr lang="ru-RU" dirty="0">
                <a:solidFill>
                  <a:srgbClr val="00642D"/>
                </a:solidFill>
              </a:rPr>
              <a:t>.</a:t>
            </a:r>
          </a:p>
          <a:p>
            <a:pPr marL="342900" indent="-342900">
              <a:buAutoNum type="arabicParenR"/>
            </a:pPr>
            <a:endParaRPr lang="ru-RU" dirty="0">
              <a:solidFill>
                <a:srgbClr val="00642D"/>
              </a:solidFill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642D"/>
                </a:solidFill>
              </a:rPr>
              <a:t> </a:t>
            </a:r>
            <a:r>
              <a:rPr lang="ru-RU" b="1" dirty="0">
                <a:solidFill>
                  <a:srgbClr val="00642D"/>
                </a:solidFill>
              </a:rPr>
              <a:t>По итогам проводимых мероприятий и принятых мер </a:t>
            </a:r>
            <a:r>
              <a:rPr lang="ru-RU" dirty="0">
                <a:solidFill>
                  <a:srgbClr val="00642D"/>
                </a:solidFill>
              </a:rPr>
              <a:t>регионом/муниципалитетом принимаются </a:t>
            </a:r>
            <a:r>
              <a:rPr lang="ru-RU" b="1" dirty="0">
                <a:solidFill>
                  <a:srgbClr val="00642D"/>
                </a:solidFill>
              </a:rPr>
              <a:t>управленческие решения</a:t>
            </a:r>
            <a:r>
              <a:rPr lang="ru-RU" dirty="0">
                <a:solidFill>
                  <a:srgbClr val="00642D"/>
                </a:solidFill>
              </a:rPr>
              <a:t>.</a:t>
            </a:r>
          </a:p>
          <a:p>
            <a:pPr marL="342900" indent="-342900">
              <a:buAutoNum type="arabicParenR"/>
            </a:pPr>
            <a:endParaRPr lang="ru-RU" dirty="0">
              <a:solidFill>
                <a:srgbClr val="00642D"/>
              </a:solidFill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642D"/>
                </a:solidFill>
              </a:rPr>
              <a:t>Завершающим звеном управленческого цикла является </a:t>
            </a:r>
            <a:r>
              <a:rPr lang="ru-RU" b="1" dirty="0">
                <a:solidFill>
                  <a:srgbClr val="00642D"/>
                </a:solidFill>
              </a:rPr>
              <a:t>анализ эффективности принятых мер</a:t>
            </a:r>
            <a:r>
              <a:rPr lang="ru-RU" dirty="0">
                <a:solidFill>
                  <a:srgbClr val="00642D"/>
                </a:solidFill>
              </a:rPr>
              <a:t>, который должен быть представлен </a:t>
            </a:r>
            <a:r>
              <a:rPr lang="ru-RU" b="1" dirty="0">
                <a:solidFill>
                  <a:srgbClr val="00642D"/>
                </a:solidFill>
              </a:rPr>
              <a:t>в виде описания тех мер, мероприятий и управленческих решений, которые проводились и были приняты. </a:t>
            </a:r>
          </a:p>
          <a:p>
            <a:pPr marL="342900" indent="-342900">
              <a:buAutoNum type="arabicParenR"/>
            </a:pPr>
            <a:endParaRPr lang="ru-RU" dirty="0">
              <a:solidFill>
                <a:srgbClr val="00642D"/>
              </a:solidFill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642D"/>
                </a:solidFill>
              </a:rPr>
              <a:t> Итогом проведения такого анализа является </a:t>
            </a:r>
            <a:r>
              <a:rPr lang="ru-RU" b="1" dirty="0">
                <a:solidFill>
                  <a:srgbClr val="00642D"/>
                </a:solidFill>
              </a:rPr>
              <a:t>определение проблемы</a:t>
            </a:r>
            <a:r>
              <a:rPr lang="ru-RU" dirty="0">
                <a:solidFill>
                  <a:srgbClr val="00642D"/>
                </a:solidFill>
              </a:rPr>
              <a:t>, которая </a:t>
            </a:r>
            <a:r>
              <a:rPr lang="ru-RU" b="1" dirty="0">
                <a:solidFill>
                  <a:srgbClr val="00642D"/>
                </a:solidFill>
              </a:rPr>
              <a:t>ложится в основу при формировании нового управленческого цикла.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9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0733460-A1B7-43AC-AC2E-CB8D382D3A83}"/>
              </a:ext>
            </a:extLst>
          </p:cNvPr>
          <p:cNvSpPr txBox="1">
            <a:spLocks/>
          </p:cNvSpPr>
          <p:nvPr/>
        </p:nvSpPr>
        <p:spPr>
          <a:xfrm>
            <a:off x="106532" y="80888"/>
            <a:ext cx="12002610" cy="88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институт оценки качества образования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AC77BF-5B1E-4A13-82F4-CCA7F930D99D}"/>
              </a:ext>
            </a:extLst>
          </p:cNvPr>
          <p:cNvSpPr txBox="1"/>
          <p:nvPr/>
        </p:nvSpPr>
        <p:spPr>
          <a:xfrm>
            <a:off x="106532" y="1091953"/>
            <a:ext cx="1200261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56242-EB38-4F9C-BF69-33BDE7D29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8" y="175431"/>
            <a:ext cx="3286125" cy="609600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330EB8A-8930-4C95-8D66-5D88A73486A5}"/>
              </a:ext>
            </a:extLst>
          </p:cNvPr>
          <p:cNvSpPr txBox="1"/>
          <p:nvPr/>
        </p:nvSpPr>
        <p:spPr>
          <a:xfrm>
            <a:off x="426129" y="1343272"/>
            <a:ext cx="10848512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rgbClr val="C00000"/>
                </a:solidFill>
              </a:rPr>
              <a:t>Задачи на текущем этапе повышения эффективности деятельности руководителей образовательных организаций</a:t>
            </a:r>
          </a:p>
          <a:p>
            <a:pPr marL="342900" indent="-342900">
              <a:buAutoNum type="arabicParenR"/>
            </a:pPr>
            <a:endParaRPr lang="ru-RU" dirty="0">
              <a:solidFill>
                <a:srgbClr val="00642D"/>
              </a:solidFill>
            </a:endParaRPr>
          </a:p>
          <a:p>
            <a:pPr marL="342900" indent="-342900" algn="just">
              <a:buAutoNum type="arabicParenR"/>
            </a:pPr>
            <a:r>
              <a:rPr lang="ru-RU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максимальных баллов </a:t>
            </a:r>
            <a:r>
              <a:rPr lang="ru-RU" sz="2400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показать полный цикл управления</a:t>
            </a:r>
            <a:r>
              <a:rPr lang="ru-RU" sz="24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построения стратегии до проведения соответствующих измерений и использования результатов этих измерений для повышения эффективности управления.</a:t>
            </a:r>
          </a:p>
          <a:p>
            <a:pPr marL="342900" indent="-342900" algn="just">
              <a:buAutoNum type="arabicParenR"/>
            </a:pPr>
            <a:endParaRPr lang="ru-RU" sz="2400" dirty="0">
              <a:solidFill>
                <a:srgbClr val="00642D"/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2400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феврале-марте 2022 году </a:t>
            </a:r>
            <a:r>
              <a:rPr lang="ru-RU" sz="2400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завершения управленческого цикла на региональном уровне по направлению «Система мониторинга эффективности деятельности руководителей образовательных организаций» внимание будет </a:t>
            </a:r>
            <a:r>
              <a:rPr lang="ru-RU" sz="2400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акцентироваться на трех последних этапах цикла управления. </a:t>
            </a:r>
          </a:p>
          <a:p>
            <a:endParaRPr lang="ru-RU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9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0733460-A1B7-43AC-AC2E-CB8D382D3A83}"/>
              </a:ext>
            </a:extLst>
          </p:cNvPr>
          <p:cNvSpPr txBox="1">
            <a:spLocks/>
          </p:cNvSpPr>
          <p:nvPr/>
        </p:nvSpPr>
        <p:spPr>
          <a:xfrm>
            <a:off x="426128" y="106532"/>
            <a:ext cx="11683013" cy="10832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институт оценки качества образования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642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Оценивание принятых мер и проведенных мероприятий </a:t>
            </a:r>
            <a:endParaRPr lang="ru-RU" sz="2400" b="1" dirty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AC77BF-5B1E-4A13-82F4-CCA7F930D99D}"/>
              </a:ext>
            </a:extLst>
          </p:cNvPr>
          <p:cNvSpPr txBox="1"/>
          <p:nvPr/>
        </p:nvSpPr>
        <p:spPr>
          <a:xfrm>
            <a:off x="106532" y="1091953"/>
            <a:ext cx="1200261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56242-EB38-4F9C-BF69-33BDE7D29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71" y="170753"/>
            <a:ext cx="3286125" cy="609600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330EB8A-8930-4C95-8D66-5D88A73486A5}"/>
              </a:ext>
            </a:extLst>
          </p:cNvPr>
          <p:cNvSpPr txBox="1"/>
          <p:nvPr/>
        </p:nvSpPr>
        <p:spPr>
          <a:xfrm>
            <a:off x="426129" y="1343272"/>
            <a:ext cx="108485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419C736-49D1-4B2E-903A-22FBFAC05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086481"/>
              </p:ext>
            </p:extLst>
          </p:nvPr>
        </p:nvGraphicFramePr>
        <p:xfrm>
          <a:off x="719091" y="1171851"/>
          <a:ext cx="10875146" cy="55153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53903">
                  <a:extLst>
                    <a:ext uri="{9D8B030D-6E8A-4147-A177-3AD203B41FA5}">
                      <a16:colId xmlns:a16="http://schemas.microsoft.com/office/drawing/2014/main" val="2014976882"/>
                    </a:ext>
                  </a:extLst>
                </a:gridCol>
                <a:gridCol w="2795146">
                  <a:extLst>
                    <a:ext uri="{9D8B030D-6E8A-4147-A177-3AD203B41FA5}">
                      <a16:colId xmlns:a16="http://schemas.microsoft.com/office/drawing/2014/main" val="2674744195"/>
                    </a:ext>
                  </a:extLst>
                </a:gridCol>
                <a:gridCol w="5726097">
                  <a:extLst>
                    <a:ext uri="{9D8B030D-6E8A-4147-A177-3AD203B41FA5}">
                      <a16:colId xmlns:a16="http://schemas.microsoft.com/office/drawing/2014/main" val="3978029755"/>
                    </a:ext>
                  </a:extLst>
                </a:gridCol>
              </a:tblGrid>
              <a:tr h="7255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642D"/>
                          </a:solidFill>
                          <a:effectLst/>
                        </a:rPr>
                        <a:t>Компонент управленческого цикла</a:t>
                      </a:r>
                      <a:endParaRPr lang="ru-RU" sz="900" b="1" dirty="0">
                        <a:solidFill>
                          <a:srgbClr val="0064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65" marR="587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Параметры оценивания компонента</a:t>
                      </a:r>
                      <a:endParaRPr lang="ru-RU" sz="1400" b="1" dirty="0">
                        <a:solidFill>
                          <a:srgbClr val="0064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65" marR="587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Характеристика документов</a:t>
                      </a:r>
                      <a:endParaRPr lang="ru-RU" sz="900" b="1" dirty="0">
                        <a:solidFill>
                          <a:srgbClr val="0064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65" marR="58765" marT="0" marB="0"/>
                </a:tc>
                <a:extLst>
                  <a:ext uri="{0D108BD9-81ED-4DB2-BD59-A6C34878D82A}">
                    <a16:rowId xmlns:a16="http://schemas.microsoft.com/office/drawing/2014/main" val="1298561022"/>
                  </a:ext>
                </a:extLst>
              </a:tr>
              <a:tr h="47898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642D"/>
                          </a:solidFill>
                          <a:effectLst/>
                        </a:rPr>
                        <a:t>Меры, мероприятия</a:t>
                      </a:r>
                      <a:endParaRPr lang="ru-RU" sz="900" dirty="0">
                        <a:solidFill>
                          <a:srgbClr val="0064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65" marR="587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1)наличие мер/мероприятий;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2)наличие сведений о сроках реализации мер/мероприятий;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3)наличие сведений об ответственных/участниках</a:t>
                      </a:r>
                      <a:endParaRPr lang="ru-RU" sz="1400" b="0" dirty="0">
                        <a:solidFill>
                          <a:srgbClr val="00642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65" marR="587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 dirty="0">
                          <a:solidFill>
                            <a:srgbClr val="00642D"/>
                          </a:solidFill>
                          <a:effectLst/>
                        </a:rPr>
                        <a:t>Тип документа</a:t>
                      </a: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: </a:t>
                      </a: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управленческий документ.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 dirty="0">
                          <a:solidFill>
                            <a:srgbClr val="00642D"/>
                          </a:solidFill>
                          <a:effectLst/>
                        </a:rPr>
                        <a:t>Пример документа: </a:t>
                      </a: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приказ </a:t>
                      </a: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о проведении мероприятия, </a:t>
                      </a: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письмо о проведении </a:t>
                      </a: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мероприятия участникам мероприятия</a:t>
                      </a: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, утвержденный комплекс мер, дорожная карта с перечнем мер/мероприятий, утвержденный план </a:t>
                      </a: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по устранению выявленных в ходе проведения анализа недостатков,</a:t>
                      </a: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 подписанная программа </a:t>
                      </a: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проведения мероприятия,</a:t>
                      </a: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 подписанная повестка, подписанный протокол </a:t>
                      </a: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проведения мероприятия.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 dirty="0">
                          <a:solidFill>
                            <a:srgbClr val="00642D"/>
                          </a:solidFill>
                          <a:effectLst/>
                        </a:rPr>
                        <a:t>Краткое содержание документа: </a:t>
                      </a: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документ должен содержать сведения о принимаемых мерах/проведенных мероприятиях, сведения о сроках реализации мер/мероприятий, об ответственных и об участниках</a:t>
                      </a: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1" dirty="0">
                          <a:solidFill>
                            <a:srgbClr val="00642D"/>
                          </a:solidFill>
                          <a:effectLst/>
                        </a:rPr>
                        <a:t>Типичные ошибки в предоставлении документов: </a:t>
                      </a:r>
                      <a:r>
                        <a:rPr lang="ru-RU" sz="1400" b="0" dirty="0">
                          <a:solidFill>
                            <a:srgbClr val="00642D"/>
                          </a:solidFill>
                          <a:effectLst/>
                        </a:rPr>
                        <a:t>новостная лента с сайта, новостная лента из социальных сетей, дорожные карты/комплексы мер, разработанные без учета анализа мониторинга региональных показателей, документы, являющиеся концептуальными.</a:t>
                      </a:r>
                      <a:endParaRPr lang="ru-RU" sz="1400" b="0" dirty="0">
                        <a:solidFill>
                          <a:srgbClr val="00642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65" marR="58765" marT="0" marB="0"/>
                </a:tc>
                <a:extLst>
                  <a:ext uri="{0D108BD9-81ED-4DB2-BD59-A6C34878D82A}">
                    <a16:rowId xmlns:a16="http://schemas.microsoft.com/office/drawing/2014/main" val="172296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4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0733460-A1B7-43AC-AC2E-CB8D382D3A83}"/>
              </a:ext>
            </a:extLst>
          </p:cNvPr>
          <p:cNvSpPr txBox="1">
            <a:spLocks/>
          </p:cNvSpPr>
          <p:nvPr/>
        </p:nvSpPr>
        <p:spPr>
          <a:xfrm>
            <a:off x="106532" y="80888"/>
            <a:ext cx="12002610" cy="88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институт оценки качества образования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</a:t>
            </a:r>
            <a:r>
              <a:rPr lang="ru-RU" sz="2400" b="1" dirty="0">
                <a:solidFill>
                  <a:srgbClr val="00642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Оценивание принятых управленческих решений </a:t>
            </a:r>
            <a:endParaRPr lang="ru-RU" sz="2400" b="1" dirty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AC77BF-5B1E-4A13-82F4-CCA7F930D99D}"/>
              </a:ext>
            </a:extLst>
          </p:cNvPr>
          <p:cNvSpPr txBox="1"/>
          <p:nvPr/>
        </p:nvSpPr>
        <p:spPr>
          <a:xfrm>
            <a:off x="106532" y="1091953"/>
            <a:ext cx="1200261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56242-EB38-4F9C-BF69-33BDE7D29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8" y="175431"/>
            <a:ext cx="3286125" cy="609600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330EB8A-8930-4C95-8D66-5D88A73486A5}"/>
              </a:ext>
            </a:extLst>
          </p:cNvPr>
          <p:cNvSpPr txBox="1"/>
          <p:nvPr/>
        </p:nvSpPr>
        <p:spPr>
          <a:xfrm>
            <a:off x="426129" y="1343272"/>
            <a:ext cx="108485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endParaRPr lang="ru-RU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0C30F3B-4137-4B0C-B376-396435B4F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75038"/>
              </p:ext>
            </p:extLst>
          </p:nvPr>
        </p:nvGraphicFramePr>
        <p:xfrm>
          <a:off x="426128" y="1062208"/>
          <a:ext cx="10848510" cy="48545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17794">
                  <a:extLst>
                    <a:ext uri="{9D8B030D-6E8A-4147-A177-3AD203B41FA5}">
                      <a16:colId xmlns:a16="http://schemas.microsoft.com/office/drawing/2014/main" val="65661024"/>
                    </a:ext>
                  </a:extLst>
                </a:gridCol>
                <a:gridCol w="2587371">
                  <a:extLst>
                    <a:ext uri="{9D8B030D-6E8A-4147-A177-3AD203B41FA5}">
                      <a16:colId xmlns:a16="http://schemas.microsoft.com/office/drawing/2014/main" val="2363938904"/>
                    </a:ext>
                  </a:extLst>
                </a:gridCol>
                <a:gridCol w="6143345">
                  <a:extLst>
                    <a:ext uri="{9D8B030D-6E8A-4147-A177-3AD203B41FA5}">
                      <a16:colId xmlns:a16="http://schemas.microsoft.com/office/drawing/2014/main" val="2238407529"/>
                    </a:ext>
                  </a:extLst>
                </a:gridCol>
              </a:tblGrid>
              <a:tr h="48050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642D"/>
                          </a:solidFill>
                          <a:effectLst/>
                        </a:rPr>
                        <a:t>Управленческие </a:t>
                      </a:r>
                      <a:r>
                        <a:rPr lang="ru-RU" sz="1800" dirty="0">
                          <a:solidFill>
                            <a:srgbClr val="00642D"/>
                          </a:solidFill>
                          <a:effectLst/>
                        </a:rPr>
                        <a:t>решения</a:t>
                      </a:r>
                      <a:endParaRPr lang="ru-RU" sz="1800" dirty="0">
                        <a:solidFill>
                          <a:srgbClr val="00642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642D"/>
                          </a:solidFill>
                          <a:effectLst/>
                        </a:rPr>
                        <a:t>1)наличие управленческих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642D"/>
                          </a:solidFill>
                          <a:effectLst/>
                        </a:rPr>
                        <a:t>решений;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642D"/>
                          </a:solidFill>
                          <a:effectLst/>
                        </a:rPr>
                        <a:t>2)наличие сведений о сроках реализации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642D"/>
                          </a:solidFill>
                          <a:effectLst/>
                        </a:rPr>
                        <a:t>управленческих решений;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642D"/>
                          </a:solidFill>
                          <a:effectLst/>
                        </a:rPr>
                        <a:t>3)наличие сведений об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642D"/>
                          </a:solidFill>
                          <a:effectLst/>
                        </a:rPr>
                        <a:t>ответственных/участниках</a:t>
                      </a:r>
                      <a:endParaRPr lang="ru-RU" sz="2000" dirty="0">
                        <a:solidFill>
                          <a:srgbClr val="00642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642D"/>
                          </a:solidFill>
                          <a:effectLst/>
                        </a:rPr>
                        <a:t>Тип документа: </a:t>
                      </a:r>
                      <a:r>
                        <a:rPr lang="ru-RU" sz="2000" b="0" dirty="0">
                          <a:solidFill>
                            <a:srgbClr val="00642D"/>
                          </a:solidFill>
                          <a:effectLst/>
                        </a:rPr>
                        <a:t>управленческий документ.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642D"/>
                          </a:solidFill>
                          <a:effectLst/>
                        </a:rPr>
                        <a:t>Пример документа: </a:t>
                      </a:r>
                      <a:r>
                        <a:rPr lang="ru-RU" sz="2000" b="0" dirty="0">
                          <a:solidFill>
                            <a:srgbClr val="00642D"/>
                          </a:solidFill>
                          <a:effectLst/>
                        </a:rPr>
                        <a:t>нормативный правовой акт органа исполнительной власти субъекта Российской Федерации в сфере образования /органа местного самоуправления, осуществляющего полномочия в сфере образования и т. 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642D"/>
                          </a:solidFill>
                          <a:effectLst/>
                        </a:rPr>
                        <a:t>Краткое содержание документа: </a:t>
                      </a:r>
                      <a:r>
                        <a:rPr lang="ru-RU" sz="2000" b="0" dirty="0">
                          <a:solidFill>
                            <a:srgbClr val="00642D"/>
                          </a:solidFill>
                          <a:effectLst/>
                        </a:rPr>
                        <a:t>документ должен содержать сведения о принимаемых управленческих решениях (в том числе о поощрении), сведения о сроках реализации управленческих решений, об ответственных участниках.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642D"/>
                          </a:solidFill>
                          <a:effectLst/>
                        </a:rPr>
                        <a:t>Типичные ошибки в предоставлении документов: </a:t>
                      </a:r>
                      <a:r>
                        <a:rPr lang="ru-RU" sz="2000" b="0" dirty="0">
                          <a:solidFill>
                            <a:srgbClr val="00642D"/>
                          </a:solidFill>
                          <a:effectLst/>
                        </a:rPr>
                        <a:t>аналитические материалы, мероприятия, отчеты о принятых мерах</a:t>
                      </a:r>
                      <a:endParaRPr lang="ru-RU" sz="2000" b="0" dirty="0">
                        <a:solidFill>
                          <a:srgbClr val="00642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4980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0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0733460-A1B7-43AC-AC2E-CB8D382D3A83}"/>
              </a:ext>
            </a:extLst>
          </p:cNvPr>
          <p:cNvSpPr txBox="1">
            <a:spLocks/>
          </p:cNvSpPr>
          <p:nvPr/>
        </p:nvSpPr>
        <p:spPr>
          <a:xfrm>
            <a:off x="106532" y="80888"/>
            <a:ext cx="12002610" cy="88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       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институт оценки качества образования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</a:t>
            </a:r>
            <a:r>
              <a:rPr lang="ru-RU" sz="2400" b="1" dirty="0">
                <a:solidFill>
                  <a:srgbClr val="00642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Оценивание анализа эффективности принятых мер</a:t>
            </a:r>
            <a:endParaRPr lang="ru-RU" sz="2400" b="1" dirty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AC77BF-5B1E-4A13-82F4-CCA7F930D99D}"/>
              </a:ext>
            </a:extLst>
          </p:cNvPr>
          <p:cNvSpPr txBox="1"/>
          <p:nvPr/>
        </p:nvSpPr>
        <p:spPr>
          <a:xfrm>
            <a:off x="106532" y="1091953"/>
            <a:ext cx="1200261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956242-EB38-4F9C-BF69-33BDE7D29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8" y="175431"/>
            <a:ext cx="3286125" cy="609600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330EB8A-8930-4C95-8D66-5D88A73486A5}"/>
              </a:ext>
            </a:extLst>
          </p:cNvPr>
          <p:cNvSpPr txBox="1"/>
          <p:nvPr/>
        </p:nvSpPr>
        <p:spPr>
          <a:xfrm>
            <a:off x="426129" y="1343272"/>
            <a:ext cx="108485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endParaRPr lang="ru-RU" b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FB5DFCB-0176-4A35-956B-0C62FB190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358502"/>
              </p:ext>
            </p:extLst>
          </p:nvPr>
        </p:nvGraphicFramePr>
        <p:xfrm>
          <a:off x="917359" y="1216691"/>
          <a:ext cx="10749378" cy="54538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0945">
                  <a:extLst>
                    <a:ext uri="{9D8B030D-6E8A-4147-A177-3AD203B41FA5}">
                      <a16:colId xmlns:a16="http://schemas.microsoft.com/office/drawing/2014/main" val="4102783840"/>
                    </a:ext>
                  </a:extLst>
                </a:gridCol>
                <a:gridCol w="3072106">
                  <a:extLst>
                    <a:ext uri="{9D8B030D-6E8A-4147-A177-3AD203B41FA5}">
                      <a16:colId xmlns:a16="http://schemas.microsoft.com/office/drawing/2014/main" val="213817591"/>
                    </a:ext>
                  </a:extLst>
                </a:gridCol>
                <a:gridCol w="5956327">
                  <a:extLst>
                    <a:ext uri="{9D8B030D-6E8A-4147-A177-3AD203B41FA5}">
                      <a16:colId xmlns:a16="http://schemas.microsoft.com/office/drawing/2014/main" val="3632947615"/>
                    </a:ext>
                  </a:extLst>
                </a:gridCol>
              </a:tblGrid>
              <a:tr h="53474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Анализ</a:t>
                      </a:r>
                      <a:r>
                        <a:rPr lang="ru-RU" sz="1400" dirty="0">
                          <a:solidFill>
                            <a:srgbClr val="00642D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эффективности</a:t>
                      </a:r>
                      <a:r>
                        <a:rPr lang="ru-RU" sz="1400" dirty="0">
                          <a:solidFill>
                            <a:srgbClr val="00642D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642D"/>
                          </a:solidFill>
                          <a:effectLst/>
                        </a:rPr>
                        <a:t>принятых мер</a:t>
                      </a:r>
                      <a:endParaRPr lang="ru-RU" sz="900" b="1" dirty="0">
                        <a:solidFill>
                          <a:srgbClr val="00642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67" marR="58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1) наличие анализа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эффективности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мер/мероприятий;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2) наличие сведений 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сроках проведения анализа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эффективности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мер/мероприятий;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3) определение проблемы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по итогам проведенного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анализа</a:t>
                      </a:r>
                      <a:endParaRPr lang="ru-RU" sz="1600" b="0" dirty="0">
                        <a:solidFill>
                          <a:srgbClr val="00642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67" marR="58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642D"/>
                          </a:solidFill>
                          <a:effectLst/>
                        </a:rPr>
                        <a:t>Тип документа: </a:t>
                      </a: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управленческий документ.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642D"/>
                          </a:solidFill>
                          <a:effectLst/>
                        </a:rPr>
                        <a:t>Пример документа: </a:t>
                      </a: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отдельно проведенный анализ, отчетный документ.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642D"/>
                          </a:solidFill>
                          <a:effectLst/>
                        </a:rPr>
                        <a:t>Краткое содержание документа: </a:t>
                      </a: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документ должен содержать </a:t>
                      </a:r>
                      <a:r>
                        <a:rPr lang="ru-RU" sz="1600" b="0" i="1" dirty="0">
                          <a:solidFill>
                            <a:srgbClr val="00642D"/>
                          </a:solidFill>
                          <a:effectLst/>
                        </a:rPr>
                        <a:t>результаты проведения мер/мероприятий</a:t>
                      </a: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, </a:t>
                      </a:r>
                      <a:r>
                        <a:rPr lang="ru-RU" sz="1600" b="0" i="1" dirty="0">
                          <a:solidFill>
                            <a:srgbClr val="00642D"/>
                          </a:solidFill>
                          <a:effectLst/>
                        </a:rPr>
                        <a:t>сведения о динамике замеряемых показателями явлений и процессов</a:t>
                      </a: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, сведения о сроках проведения анализа эффективности мер/мероприятий; </a:t>
                      </a:r>
                      <a:r>
                        <a:rPr lang="ru-RU" sz="1600" b="1" dirty="0">
                          <a:solidFill>
                            <a:srgbClr val="00642D"/>
                          </a:solidFill>
                          <a:effectLst/>
                        </a:rPr>
                        <a:t>выводы по каждому из них</a:t>
                      </a: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642D"/>
                          </a:solidFill>
                          <a:effectLst/>
                        </a:rPr>
                        <a:t>итогом проведения анализа </a:t>
                      </a: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эффективности принятых мер является</a:t>
                      </a:r>
                      <a:r>
                        <a:rPr lang="ru-RU" sz="1600" b="1" dirty="0">
                          <a:solidFill>
                            <a:srgbClr val="00642D"/>
                          </a:solidFill>
                          <a:effectLst/>
                        </a:rPr>
                        <a:t> определение проблемы, </a:t>
                      </a: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которая ляжет в основу обоснования новой региональной цели при выстраивании нового управленческого цикла.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642D"/>
                          </a:solidFill>
                          <a:effectLst/>
                        </a:rPr>
                        <a:t>Типичные ошибки в предоставлении документов: </a:t>
                      </a:r>
                      <a:r>
                        <a:rPr lang="ru-RU" sz="1600" b="0" dirty="0">
                          <a:solidFill>
                            <a:srgbClr val="00642D"/>
                          </a:solidFill>
                          <a:effectLst/>
                        </a:rPr>
                        <a:t>только статистические данные по результатам проведенных мероприятий, анализ эффективности отдельных мероприятий, концептуальные документы, анализ результатов процедур оценки качества образования, отчет о самообследовании подведомственного учреждения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67" marR="58567" marT="0" marB="0"/>
                </a:tc>
                <a:extLst>
                  <a:ext uri="{0D108BD9-81ED-4DB2-BD59-A6C34878D82A}">
                    <a16:rowId xmlns:a16="http://schemas.microsoft.com/office/drawing/2014/main" val="192137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192824"/>
      </p:ext>
    </p:extLst>
  </p:cSld>
  <p:clrMapOvr>
    <a:masterClrMapping/>
  </p:clrMapOvr>
</p:sld>
</file>

<file path=ppt/theme/theme1.xml><?xml version="1.0" encoding="utf-8"?>
<a:theme xmlns:a="http://schemas.openxmlformats.org/drawingml/2006/main" name="4_Тема Office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1260</Words>
  <Application>Microsoft Office PowerPoint</Application>
  <PresentationFormat>Широкоэкранный</PresentationFormat>
  <Paragraphs>149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4_Тема Office</vt:lpstr>
      <vt:lpstr>5_Тема Office</vt:lpstr>
      <vt:lpstr>Особенности оценки региональных и муниципальных механизмов управления качеством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эффективности деятельности и диагностики оценки управленческих компетенций руководителей общеобразовательных организаций – участников проекта «500+»</dc:title>
  <dc:creator>Оценки Центр</dc:creator>
  <cp:lastModifiedBy>Оценки Центр</cp:lastModifiedBy>
  <cp:revision>72</cp:revision>
  <cp:lastPrinted>2022-02-01T11:17:50Z</cp:lastPrinted>
  <dcterms:created xsi:type="dcterms:W3CDTF">2021-08-11T11:44:07Z</dcterms:created>
  <dcterms:modified xsi:type="dcterms:W3CDTF">2022-02-01T13:01:22Z</dcterms:modified>
</cp:coreProperties>
</file>