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366" r:id="rId3"/>
    <p:sldId id="464" r:id="rId4"/>
    <p:sldId id="451" r:id="rId5"/>
    <p:sldId id="453" r:id="rId6"/>
    <p:sldId id="461" r:id="rId7"/>
    <p:sldId id="452" r:id="rId8"/>
    <p:sldId id="455" r:id="rId9"/>
    <p:sldId id="457" r:id="rId10"/>
    <p:sldId id="462" r:id="rId11"/>
    <p:sldId id="456" r:id="rId12"/>
    <p:sldId id="463" r:id="rId13"/>
    <p:sldId id="458" r:id="rId14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BD"/>
    <a:srgbClr val="F9DAA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C2E10-4C1B-4490-9729-68B31743531D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A30B4-7664-438C-AB77-AACB0535C6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2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B9B7E2-C548-4950-A2B4-A3F8338F3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337E9C3-D846-425C-9F12-ECA54AF2E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CB70F6-C489-465A-87AC-A9A0CB6A9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2D6B-0307-4688-9DDC-82A8C1499915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F2766DB-BB01-4785-9964-B951ED24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2048BE-9EEB-4F53-9D0E-2E57DFF07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4763-D047-4F7F-A6C9-1AD4F011FF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89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11B0D2-17ED-44CD-A3E4-641C685A0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7F23BE4-4709-4DCA-AE12-696A2B06D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B204D3-F7E9-422F-81C9-900E2A00B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2D6B-0307-4688-9DDC-82A8C1499915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DFA59F-5CF2-41BD-8331-1C284EC9E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7E5722-514B-4DEA-9BBE-9986017A6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4763-D047-4F7F-A6C9-1AD4F011FF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096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1E20F5C-2F46-443E-BD4F-636FB4F837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4DAD16D-DC76-460D-86E7-AB91624EF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C562D61-9630-4FBF-A5E0-4BF91D17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2D6B-0307-4688-9DDC-82A8C1499915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2C04E4-9FEE-4D25-BF2C-23883948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18E13B-6C59-41C9-8250-1660963A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4763-D047-4F7F-A6C9-1AD4F011FF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3440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E004D40-3866-4EB4-940E-41464D0A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CAC2F-69B3-46A1-A93B-D4A9C13E3F27}" type="datetimeFigureOut">
              <a:rPr lang="ru-RU"/>
              <a:pPr>
                <a:defRPr/>
              </a:pPr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6CA554-B9EC-4D16-8BB9-382050C5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8D95B82-16C4-4EDB-BE64-93C3DF181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6E84A-B973-442A-A56E-4D21C34C26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81152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10C472A-526B-4168-B571-75D667E47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557D-9D96-4206-96B5-AF349549A79D}" type="datetimeFigureOut">
              <a:rPr lang="ru-RU"/>
              <a:pPr>
                <a:defRPr/>
              </a:pPr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D5A8F0C-62DE-4BDD-8B30-7169E4AE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A688648-B3B6-4372-85FF-3380438F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E5C7C-323E-423F-9107-FB834C6A51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71176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2B8F29A-0867-4CFA-A4F6-6C7B12942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895C9-BC32-4E1C-901C-FE907CF0EB89}" type="datetimeFigureOut">
              <a:rPr lang="ru-RU"/>
              <a:pPr>
                <a:defRPr/>
              </a:pPr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FAE3712-A030-4748-B322-978007DA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35653A-82AA-4BEA-ABFC-FBFDA921D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FAA3-9D60-45EF-8A5A-A957D4F1CE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74332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25922B18-EC38-4C5C-93FF-A30C6536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BC3DF-273A-4DB9-9DFD-CC4BDD9706E3}" type="datetimeFigureOut">
              <a:rPr lang="ru-RU"/>
              <a:pPr>
                <a:defRPr/>
              </a:pPr>
              <a:t>16.08.2022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6B54AE48-373E-40B4-BFF6-456A51F61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73830F98-4F2E-4339-943B-10F51CA2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4AFCD-03FE-4628-8E2B-8E7750EE26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63097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A13E32C3-D49F-4A70-A7BF-7569295F2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BFAC-71B7-4560-A1A4-CA3B55E67888}" type="datetimeFigureOut">
              <a:rPr lang="ru-RU"/>
              <a:pPr>
                <a:defRPr/>
              </a:pPr>
              <a:t>16.08.2022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033F94D6-8D85-4A81-9CA2-267EFFA3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9D44A26A-30EF-4AB1-844E-E91CA0F7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BB810-9A97-4039-AB37-CC2B04EA49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23056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5AF7B58E-12B7-46A7-AD91-A20922F04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73BA-232A-4CB7-8080-26D90DD7040E}" type="datetimeFigureOut">
              <a:rPr lang="ru-RU"/>
              <a:pPr>
                <a:defRPr/>
              </a:pPr>
              <a:t>16.08.2022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36744372-7C7C-4B82-BB1D-B0C3BC3DE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DFCE659A-4BE4-4129-B95F-AC6BF7AA0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86463-7207-451E-92D4-DA623C20A2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72695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4F202670-7466-4799-8E86-1C8E027C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A32F-977B-4149-8706-7EE453683036}" type="datetimeFigureOut">
              <a:rPr lang="ru-RU"/>
              <a:pPr>
                <a:defRPr/>
              </a:pPr>
              <a:t>16.08.2022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301B22AA-6E98-47AB-B3E3-2F6C86C09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1103B25F-A53E-4A5A-9491-3F5023CA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20EDF-FA15-4E8F-A2BE-595CBEEF02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45963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6E122712-322F-4577-BFA7-837EEA62D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AE488-23B4-4C05-B4B6-7606613A0800}" type="datetimeFigureOut">
              <a:rPr lang="ru-RU"/>
              <a:pPr>
                <a:defRPr/>
              </a:pPr>
              <a:t>16.08.2022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CE243785-32BD-486B-80AD-13363E1F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98C4A302-EFC4-4FA2-BBAE-E3C83599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0E201-029B-44AB-873A-196FC317DC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1847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E71591-428C-4236-901E-98AF93EC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EE6749-B3F2-4661-8D1F-5A0C3D0D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B93B284-A64C-46BF-8D9A-16236538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2D6B-0307-4688-9DDC-82A8C1499915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1F2C9D1-0AB3-42D5-A3C9-5A834F203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2B5B41-D819-409F-A8D4-40AB1306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4763-D047-4F7F-A6C9-1AD4F011FF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5265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844562D9-DFE7-443C-A574-E70F90AF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A2EA-3CA5-4E0E-999A-083F34CFF759}" type="datetimeFigureOut">
              <a:rPr lang="ru-RU"/>
              <a:pPr>
                <a:defRPr/>
              </a:pPr>
              <a:t>16.08.2022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CFE9264-82B6-4BC6-A888-FBD9F17E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3E55F7AB-93EA-43C9-A984-48C1CC11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78C45-9EEE-42E1-84E4-C411AF6396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87425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CA34D5-AD4A-497A-8183-97C0604D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C772D-35D6-4155-AB74-24056D96A898}" type="datetimeFigureOut">
              <a:rPr lang="ru-RU"/>
              <a:pPr>
                <a:defRPr/>
              </a:pPr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C357F1E-30DD-49F4-9383-1DA96E597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A69F655-6319-4F60-8FAF-1EAFC078D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32360-9D65-44AC-A42E-55BD9FC529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77565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B1162C4-72BF-4D5C-A068-A29A8320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E45F3-53B8-43D2-B16E-EE2691F4EA6D}" type="datetimeFigureOut">
              <a:rPr lang="ru-RU"/>
              <a:pPr>
                <a:defRPr/>
              </a:pPr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F2C073D-FCDE-42AE-A65D-E1C03D2E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8D8DD04-37DD-4938-A990-FFF0E829F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72113-8EB6-4CC8-827B-69876EABB8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05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FF1C68-9FEB-44ED-828F-E9E15C89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898EC33-B783-435C-8AD2-2B141147E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FC4F16-2314-4966-956C-EA0B88A19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2D6B-0307-4688-9DDC-82A8C1499915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267FD59-E022-4213-8530-15A19E908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92C3664-A2A0-480F-BE55-8A7246E2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4763-D047-4F7F-A6C9-1AD4F011FF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597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5E148C-C80B-44C5-ADE1-0C17F9A61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E537DB9-C1B2-4001-BF10-A80F35A1E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BBE4147-E3FE-46EC-9504-512F7158F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9890B29-BB9D-4A53-9A58-1B4C47FDB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2D6B-0307-4688-9DDC-82A8C1499915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FE7A290-3CA0-4DCA-8505-8DD94CA08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31043FA-CE8D-4C5E-B811-565053FC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4763-D047-4F7F-A6C9-1AD4F011FF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01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7BD22A-F413-42AA-AE56-42FEDF55B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D7A8CC-3095-4AA7-ADB4-98898ADEE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3948E3E-9F4F-4F41-B323-4941B8EA5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1BE50A3-5309-4D11-B171-6A2248A284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A5A6892-76BC-466A-83F5-E20CCF1F24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E30DF8F-4F68-4203-8B60-6D02D4109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2D6B-0307-4688-9DDC-82A8C1499915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2454D81-75F5-4CA2-B1AF-BFFAE182D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C9E850A-C4D7-4575-98B9-E5763515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4763-D047-4F7F-A6C9-1AD4F011FF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321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9A17DA-FC06-412B-84F3-3EA750FD0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769F05A-D8C9-4AA2-8AB6-821311184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2D6B-0307-4688-9DDC-82A8C1499915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A653AB1-3591-437F-93FE-899F4552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00DC5AF-4378-4BFE-9A0E-B4211F09F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4763-D047-4F7F-A6C9-1AD4F011FF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767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A1145F4-23F1-49D0-BC29-916D239F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2D6B-0307-4688-9DDC-82A8C1499915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04AA7AA-2876-449E-B61F-8E13C6AC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97B76D5-C36F-4EBA-9BD0-E57BD3F88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4763-D047-4F7F-A6C9-1AD4F011FF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371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A1E0C9-D696-4C78-BB99-BBCFC361B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D1354F-B30A-4414-9720-AE38CC4F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4FC6D54-08D1-471D-8D98-C31A4021F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4C9D32D-0E2B-4CB0-A8A0-E48E46E8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2D6B-0307-4688-9DDC-82A8C1499915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1E238C0-5D13-4E82-8889-8F323EBA6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F1437AF-3FEE-4A9F-995B-FA83BFBE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4763-D047-4F7F-A6C9-1AD4F011FF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010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F70B19-22F2-4F4A-82E6-DD234BD5D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4FDD697-A71A-40F7-9A16-63EB78F92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1C3077D-DFD6-4B7B-8106-26C1E7C68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A9AF8CC-9B1E-499F-B49A-9C2352A9B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2D6B-0307-4688-9DDC-82A8C1499915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B4B5F78-2125-46D1-AB17-AE07F3C9B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EE69E57-6D79-4361-BFF5-5D439D38B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4763-D047-4F7F-A6C9-1AD4F011FF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1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F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640585-28F0-44EB-9A9F-2DCA93516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2F920C1-C33E-4F4F-88CE-2F8DB0309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9D99FE4-E2FF-4204-9734-02745E538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02D6B-0307-4688-9DDC-82A8C1499915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ADB6B9-E408-4CE8-AA2E-7DE083432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6C063B-5044-4036-BC4A-CC1CD571C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34763-D047-4F7F-A6C9-1AD4F011FF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669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F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xmlns="" id="{A5BBED26-C167-42E3-9917-2E6CC5E56D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6713"/>
            <a:ext cx="10515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xmlns="" id="{3A752859-25CD-4612-9B8E-C17810415D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7213"/>
            <a:ext cx="105156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8C58CD-0399-418B-B8B4-EAE85D50E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671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0BB554-0068-4A2E-8CF5-9064D91D5958}" type="datetimeFigureOut">
              <a:rPr lang="ru-RU"/>
              <a:pPr>
                <a:defRPr/>
              </a:pPr>
              <a:t>16.08.2022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01E206A-AC71-432C-B67B-C9D6475EA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671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9B483C-7F71-46DD-B2AE-3B7A462A7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6713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48A859D6-3B91-4C7E-9C82-60D9C12CD4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1657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7013" indent="-2270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4B0DF0DC-7B23-48FD-A73C-09E232B989BF}"/>
              </a:ext>
            </a:extLst>
          </p:cNvPr>
          <p:cNvSpPr txBox="1">
            <a:spLocks/>
          </p:cNvSpPr>
          <p:nvPr/>
        </p:nvSpPr>
        <p:spPr>
          <a:xfrm>
            <a:off x="912986" y="741147"/>
            <a:ext cx="10329321" cy="42254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Совершенствование процедуры отбора в муниципальный резерв управленческих кадров системы образования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Теучежского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3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6DDB181-B0E3-44FA-A61B-8171E0FF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86" y="285491"/>
            <a:ext cx="11111724" cy="276999"/>
          </a:xfrm>
          <a:custGeom>
            <a:avLst/>
            <a:gdLst>
              <a:gd name="connsiteX0" fmla="*/ 0 w 5056187"/>
              <a:gd name="connsiteY0" fmla="*/ 0 h 338137"/>
              <a:gd name="connsiteX1" fmla="*/ 5056187 w 5056187"/>
              <a:gd name="connsiteY1" fmla="*/ 0 h 338137"/>
              <a:gd name="connsiteX2" fmla="*/ 5056187 w 5056187"/>
              <a:gd name="connsiteY2" fmla="*/ 338137 h 338137"/>
              <a:gd name="connsiteX3" fmla="*/ 0 w 5056187"/>
              <a:gd name="connsiteY3" fmla="*/ 338137 h 338137"/>
              <a:gd name="connsiteX4" fmla="*/ 0 w 5056187"/>
              <a:gd name="connsiteY4" fmla="*/ 0 h 338137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2381 w 5099050"/>
              <a:gd name="connsiteY0" fmla="*/ 0 h 357187"/>
              <a:gd name="connsiteX1" fmla="*/ 5099050 w 5099050"/>
              <a:gd name="connsiteY1" fmla="*/ 11906 h 357187"/>
              <a:gd name="connsiteX2" fmla="*/ 5099050 w 5099050"/>
              <a:gd name="connsiteY2" fmla="*/ 350043 h 357187"/>
              <a:gd name="connsiteX3" fmla="*/ 0 w 5099050"/>
              <a:gd name="connsiteY3" fmla="*/ 357187 h 357187"/>
              <a:gd name="connsiteX4" fmla="*/ 2381 w 5099050"/>
              <a:gd name="connsiteY4" fmla="*/ 0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9050" h="357187">
                <a:moveTo>
                  <a:pt x="2381" y="0"/>
                </a:moveTo>
                <a:lnTo>
                  <a:pt x="5099050" y="11906"/>
                </a:lnTo>
                <a:lnTo>
                  <a:pt x="5099050" y="350043"/>
                </a:lnTo>
                <a:lnTo>
                  <a:pt x="0" y="357187"/>
                </a:lnTo>
                <a:cubicBezTo>
                  <a:pt x="38100" y="220662"/>
                  <a:pt x="35718" y="119857"/>
                  <a:pt x="2381" y="0"/>
                </a:cubicBezTo>
                <a:close/>
              </a:path>
            </a:pathLst>
          </a:custGeom>
          <a:gradFill rotWithShape="1">
            <a:gsLst>
              <a:gs pos="0">
                <a:srgbClr val="63A537">
                  <a:tint val="20000"/>
                  <a:satMod val="180000"/>
                  <a:lumMod val="98000"/>
                </a:srgbClr>
              </a:gs>
              <a:gs pos="40000">
                <a:srgbClr val="63A537">
                  <a:tint val="30000"/>
                  <a:satMod val="260000"/>
                  <a:lumMod val="84000"/>
                </a:srgbClr>
              </a:gs>
              <a:gs pos="100000">
                <a:srgbClr val="63A537">
                  <a:tint val="100000"/>
                  <a:satMod val="110000"/>
                  <a:lumMod val="100000"/>
                </a:srgbClr>
              </a:gs>
            </a:gsLst>
            <a:lin ang="5040000" scaled="1"/>
          </a:gradFill>
          <a:ln w="9525" cap="flat" cmpd="sng" algn="ctr">
            <a:solidFill>
              <a:srgbClr val="63A53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МО «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Теучежский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77E1FD2-A23E-47C8-9987-0D385FD617CD}"/>
              </a:ext>
            </a:extLst>
          </p:cNvPr>
          <p:cNvSpPr txBox="1"/>
          <p:nvPr/>
        </p:nvSpPr>
        <p:spPr>
          <a:xfrm>
            <a:off x="4605251" y="5355586"/>
            <a:ext cx="68959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Жачемукова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Светлана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Кадырбечевна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заместитель начальника Управления образования администрации МО «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Теучежский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202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Сводный протокол результатов второго этапа отбора на включение в резерв управленческих кадров образовательных организаций  МО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Теучежский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817179" y="1418900"/>
          <a:ext cx="10515600" cy="4457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</a:tblGrid>
              <a:tr h="391134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Ф.И.О. кандидатов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Результаты тестирования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Результаты собеседования (защиты управленческого проекта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Результаты второго этапа отбора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кол-во баллов, набранное кандидатом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максимально возможный балл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Доля верно выполненных заданий (%)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среднее арифметическое баллов, набранное кандидатом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максимально возможный балл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 от максимально возможного балла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рейтинговый балл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максимально возможный балл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% от максимально возможного балла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43,4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53,4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36,6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46,6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36,1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46,1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31,3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41,3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31,5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39,5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DDB181-B0E3-44FA-A61B-8171E0FF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462" y="126124"/>
            <a:ext cx="10531747" cy="276999"/>
          </a:xfrm>
          <a:custGeom>
            <a:avLst/>
            <a:gdLst>
              <a:gd name="connsiteX0" fmla="*/ 0 w 5056187"/>
              <a:gd name="connsiteY0" fmla="*/ 0 h 338137"/>
              <a:gd name="connsiteX1" fmla="*/ 5056187 w 5056187"/>
              <a:gd name="connsiteY1" fmla="*/ 0 h 338137"/>
              <a:gd name="connsiteX2" fmla="*/ 5056187 w 5056187"/>
              <a:gd name="connsiteY2" fmla="*/ 338137 h 338137"/>
              <a:gd name="connsiteX3" fmla="*/ 0 w 5056187"/>
              <a:gd name="connsiteY3" fmla="*/ 338137 h 338137"/>
              <a:gd name="connsiteX4" fmla="*/ 0 w 5056187"/>
              <a:gd name="connsiteY4" fmla="*/ 0 h 338137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2381 w 5099050"/>
              <a:gd name="connsiteY0" fmla="*/ 0 h 357187"/>
              <a:gd name="connsiteX1" fmla="*/ 5099050 w 5099050"/>
              <a:gd name="connsiteY1" fmla="*/ 11906 h 357187"/>
              <a:gd name="connsiteX2" fmla="*/ 5099050 w 5099050"/>
              <a:gd name="connsiteY2" fmla="*/ 350043 h 357187"/>
              <a:gd name="connsiteX3" fmla="*/ 0 w 5099050"/>
              <a:gd name="connsiteY3" fmla="*/ 357187 h 357187"/>
              <a:gd name="connsiteX4" fmla="*/ 2381 w 5099050"/>
              <a:gd name="connsiteY4" fmla="*/ 0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9050" h="357187">
                <a:moveTo>
                  <a:pt x="2381" y="0"/>
                </a:moveTo>
                <a:lnTo>
                  <a:pt x="5099050" y="11906"/>
                </a:lnTo>
                <a:lnTo>
                  <a:pt x="5099050" y="350043"/>
                </a:lnTo>
                <a:lnTo>
                  <a:pt x="0" y="357187"/>
                </a:lnTo>
                <a:cubicBezTo>
                  <a:pt x="38100" y="220662"/>
                  <a:pt x="35718" y="119857"/>
                  <a:pt x="2381" y="0"/>
                </a:cubicBezTo>
                <a:close/>
              </a:path>
            </a:pathLst>
          </a:custGeom>
          <a:gradFill rotWithShape="1">
            <a:gsLst>
              <a:gs pos="0">
                <a:srgbClr val="63A537">
                  <a:tint val="20000"/>
                  <a:satMod val="180000"/>
                  <a:lumMod val="98000"/>
                </a:srgbClr>
              </a:gs>
              <a:gs pos="40000">
                <a:srgbClr val="63A537">
                  <a:tint val="30000"/>
                  <a:satMod val="260000"/>
                  <a:lumMod val="84000"/>
                </a:srgbClr>
              </a:gs>
              <a:gs pos="100000">
                <a:srgbClr val="63A537">
                  <a:tint val="100000"/>
                  <a:satMod val="110000"/>
                  <a:lumMod val="100000"/>
                </a:srgbClr>
              </a:gs>
            </a:gsLst>
            <a:lin ang="5040000" scaled="1"/>
          </a:gradFill>
          <a:ln w="9525" cap="flat" cmpd="sng" algn="ctr">
            <a:solidFill>
              <a:srgbClr val="63A53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МО «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Теучежский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14703"/>
            <a:ext cx="10515600" cy="1166649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Мероприятия по развитию управленческих компетенций лиц, включенных в муниципальный резерв управленческих кадров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18290"/>
            <a:ext cx="10515600" cy="4358673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Обеспечивается участие в наставнической деятельности,  в работе конференций, совещаний, семинаров и других мероприятий, проводимых по направлениям деятельности образовательных организаций.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Показателями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личностно-профессионального развития лица, включенного в кадровый резерв и уровня его готовности к замещению вакантной должности руководителя являются: высокая эффективность и результативность деятельности, в том числе способность решать задачи развития как в рамках, так и за пределами непосредственных должностных обязанностей, подтверждаемая результатами оценки деятельности по основному месту работы; получение дополнительного профессионального образования, прохождение комплексных и тематических программ подготовки, участие в стажировках.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DDB181-B0E3-44FA-A61B-8171E0FF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462" y="252248"/>
            <a:ext cx="10531747" cy="276999"/>
          </a:xfrm>
          <a:custGeom>
            <a:avLst/>
            <a:gdLst>
              <a:gd name="connsiteX0" fmla="*/ 0 w 5056187"/>
              <a:gd name="connsiteY0" fmla="*/ 0 h 338137"/>
              <a:gd name="connsiteX1" fmla="*/ 5056187 w 5056187"/>
              <a:gd name="connsiteY1" fmla="*/ 0 h 338137"/>
              <a:gd name="connsiteX2" fmla="*/ 5056187 w 5056187"/>
              <a:gd name="connsiteY2" fmla="*/ 338137 h 338137"/>
              <a:gd name="connsiteX3" fmla="*/ 0 w 5056187"/>
              <a:gd name="connsiteY3" fmla="*/ 338137 h 338137"/>
              <a:gd name="connsiteX4" fmla="*/ 0 w 5056187"/>
              <a:gd name="connsiteY4" fmla="*/ 0 h 338137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2381 w 5099050"/>
              <a:gd name="connsiteY0" fmla="*/ 0 h 357187"/>
              <a:gd name="connsiteX1" fmla="*/ 5099050 w 5099050"/>
              <a:gd name="connsiteY1" fmla="*/ 11906 h 357187"/>
              <a:gd name="connsiteX2" fmla="*/ 5099050 w 5099050"/>
              <a:gd name="connsiteY2" fmla="*/ 350043 h 357187"/>
              <a:gd name="connsiteX3" fmla="*/ 0 w 5099050"/>
              <a:gd name="connsiteY3" fmla="*/ 357187 h 357187"/>
              <a:gd name="connsiteX4" fmla="*/ 2381 w 5099050"/>
              <a:gd name="connsiteY4" fmla="*/ 0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9050" h="357187">
                <a:moveTo>
                  <a:pt x="2381" y="0"/>
                </a:moveTo>
                <a:lnTo>
                  <a:pt x="5099050" y="11906"/>
                </a:lnTo>
                <a:lnTo>
                  <a:pt x="5099050" y="350043"/>
                </a:lnTo>
                <a:lnTo>
                  <a:pt x="0" y="357187"/>
                </a:lnTo>
                <a:cubicBezTo>
                  <a:pt x="38100" y="220662"/>
                  <a:pt x="35718" y="119857"/>
                  <a:pt x="2381" y="0"/>
                </a:cubicBezTo>
                <a:close/>
              </a:path>
            </a:pathLst>
          </a:custGeom>
          <a:gradFill rotWithShape="1">
            <a:gsLst>
              <a:gs pos="0">
                <a:srgbClr val="63A537">
                  <a:tint val="20000"/>
                  <a:satMod val="180000"/>
                  <a:lumMod val="98000"/>
                </a:srgbClr>
              </a:gs>
              <a:gs pos="40000">
                <a:srgbClr val="63A537">
                  <a:tint val="30000"/>
                  <a:satMod val="260000"/>
                  <a:lumMod val="84000"/>
                </a:srgbClr>
              </a:gs>
              <a:gs pos="100000">
                <a:srgbClr val="63A537">
                  <a:tint val="100000"/>
                  <a:satMod val="110000"/>
                  <a:lumMod val="100000"/>
                </a:srgbClr>
              </a:gs>
            </a:gsLst>
            <a:lin ang="5040000" scaled="1"/>
          </a:gradFill>
          <a:ln w="9525" cap="flat" cmpd="sng" algn="ctr">
            <a:solidFill>
              <a:srgbClr val="63A53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МО «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Теучежский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6DDB181-B0E3-44FA-A61B-8171E0FFA31C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27690" y="294289"/>
            <a:ext cx="10515600" cy="253916"/>
          </a:xfrm>
          <a:custGeom>
            <a:avLst/>
            <a:gdLst>
              <a:gd name="connsiteX0" fmla="*/ 0 w 5056187"/>
              <a:gd name="connsiteY0" fmla="*/ 0 h 338137"/>
              <a:gd name="connsiteX1" fmla="*/ 5056187 w 5056187"/>
              <a:gd name="connsiteY1" fmla="*/ 0 h 338137"/>
              <a:gd name="connsiteX2" fmla="*/ 5056187 w 5056187"/>
              <a:gd name="connsiteY2" fmla="*/ 338137 h 338137"/>
              <a:gd name="connsiteX3" fmla="*/ 0 w 5056187"/>
              <a:gd name="connsiteY3" fmla="*/ 338137 h 338137"/>
              <a:gd name="connsiteX4" fmla="*/ 0 w 5056187"/>
              <a:gd name="connsiteY4" fmla="*/ 0 h 338137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2381 w 5099050"/>
              <a:gd name="connsiteY0" fmla="*/ 0 h 357187"/>
              <a:gd name="connsiteX1" fmla="*/ 5099050 w 5099050"/>
              <a:gd name="connsiteY1" fmla="*/ 11906 h 357187"/>
              <a:gd name="connsiteX2" fmla="*/ 5099050 w 5099050"/>
              <a:gd name="connsiteY2" fmla="*/ 350043 h 357187"/>
              <a:gd name="connsiteX3" fmla="*/ 0 w 5099050"/>
              <a:gd name="connsiteY3" fmla="*/ 357187 h 357187"/>
              <a:gd name="connsiteX4" fmla="*/ 2381 w 5099050"/>
              <a:gd name="connsiteY4" fmla="*/ 0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9050" h="357187">
                <a:moveTo>
                  <a:pt x="2381" y="0"/>
                </a:moveTo>
                <a:lnTo>
                  <a:pt x="5099050" y="11906"/>
                </a:lnTo>
                <a:lnTo>
                  <a:pt x="5099050" y="350043"/>
                </a:lnTo>
                <a:lnTo>
                  <a:pt x="0" y="357187"/>
                </a:lnTo>
                <a:cubicBezTo>
                  <a:pt x="38100" y="220662"/>
                  <a:pt x="35718" y="119857"/>
                  <a:pt x="2381" y="0"/>
                </a:cubicBezTo>
                <a:close/>
              </a:path>
            </a:pathLst>
          </a:custGeom>
          <a:gradFill rotWithShape="1">
            <a:gsLst>
              <a:gs pos="0">
                <a:srgbClr val="63A537">
                  <a:tint val="20000"/>
                  <a:satMod val="180000"/>
                  <a:lumMod val="98000"/>
                </a:srgbClr>
              </a:gs>
              <a:gs pos="40000">
                <a:srgbClr val="63A537">
                  <a:tint val="30000"/>
                  <a:satMod val="260000"/>
                  <a:lumMod val="84000"/>
                </a:srgbClr>
              </a:gs>
              <a:gs pos="100000">
                <a:srgbClr val="63A537">
                  <a:tint val="100000"/>
                  <a:satMod val="110000"/>
                  <a:lumMod val="100000"/>
                </a:srgbClr>
              </a:gs>
            </a:gsLst>
            <a:lin ang="5040000" scaled="1"/>
          </a:gradFill>
          <a:ln w="9525" cap="flat" cmpd="sng" algn="ctr">
            <a:solidFill>
              <a:srgbClr val="63A53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МО «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Теучежский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861848"/>
            <a:ext cx="10515600" cy="5171090"/>
          </a:xfrm>
        </p:spPr>
        <p:txBody>
          <a:bodyPr/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Формирование муниципального резерва управленческих кадров — одна из процедур, позволяющая не только оперативно решить вопрос замещения руководителя на время его отсутствия, но и своевременно осуществлять подбор претендентов на должности из                        числа лиц, обладающих наиболее                     высоким управленческим потенциалом.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6DDB181-B0E3-44FA-A61B-8171E0FF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86" y="285491"/>
            <a:ext cx="11111724" cy="276999"/>
          </a:xfrm>
          <a:custGeom>
            <a:avLst/>
            <a:gdLst>
              <a:gd name="connsiteX0" fmla="*/ 0 w 5056187"/>
              <a:gd name="connsiteY0" fmla="*/ 0 h 338137"/>
              <a:gd name="connsiteX1" fmla="*/ 5056187 w 5056187"/>
              <a:gd name="connsiteY1" fmla="*/ 0 h 338137"/>
              <a:gd name="connsiteX2" fmla="*/ 5056187 w 5056187"/>
              <a:gd name="connsiteY2" fmla="*/ 338137 h 338137"/>
              <a:gd name="connsiteX3" fmla="*/ 0 w 5056187"/>
              <a:gd name="connsiteY3" fmla="*/ 338137 h 338137"/>
              <a:gd name="connsiteX4" fmla="*/ 0 w 5056187"/>
              <a:gd name="connsiteY4" fmla="*/ 0 h 338137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2381 w 5099050"/>
              <a:gd name="connsiteY0" fmla="*/ 0 h 357187"/>
              <a:gd name="connsiteX1" fmla="*/ 5099050 w 5099050"/>
              <a:gd name="connsiteY1" fmla="*/ 11906 h 357187"/>
              <a:gd name="connsiteX2" fmla="*/ 5099050 w 5099050"/>
              <a:gd name="connsiteY2" fmla="*/ 350043 h 357187"/>
              <a:gd name="connsiteX3" fmla="*/ 0 w 5099050"/>
              <a:gd name="connsiteY3" fmla="*/ 357187 h 357187"/>
              <a:gd name="connsiteX4" fmla="*/ 2381 w 5099050"/>
              <a:gd name="connsiteY4" fmla="*/ 0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9050" h="357187">
                <a:moveTo>
                  <a:pt x="2381" y="0"/>
                </a:moveTo>
                <a:lnTo>
                  <a:pt x="5099050" y="11906"/>
                </a:lnTo>
                <a:lnTo>
                  <a:pt x="5099050" y="350043"/>
                </a:lnTo>
                <a:lnTo>
                  <a:pt x="0" y="357187"/>
                </a:lnTo>
                <a:cubicBezTo>
                  <a:pt x="38100" y="220662"/>
                  <a:pt x="35718" y="119857"/>
                  <a:pt x="2381" y="0"/>
                </a:cubicBezTo>
                <a:close/>
              </a:path>
            </a:pathLst>
          </a:custGeom>
          <a:gradFill rotWithShape="1">
            <a:gsLst>
              <a:gs pos="0">
                <a:srgbClr val="63A537">
                  <a:tint val="20000"/>
                  <a:satMod val="180000"/>
                  <a:lumMod val="98000"/>
                </a:srgbClr>
              </a:gs>
              <a:gs pos="40000">
                <a:srgbClr val="63A537">
                  <a:tint val="30000"/>
                  <a:satMod val="260000"/>
                  <a:lumMod val="84000"/>
                </a:srgbClr>
              </a:gs>
              <a:gs pos="100000">
                <a:srgbClr val="63A537">
                  <a:tint val="100000"/>
                  <a:satMod val="110000"/>
                  <a:lumMod val="100000"/>
                </a:srgbClr>
              </a:gs>
            </a:gsLst>
            <a:lin ang="5040000" scaled="1"/>
          </a:gradFill>
          <a:ln w="9525" cap="flat" cmpd="sng" algn="ctr">
            <a:solidFill>
              <a:srgbClr val="63A53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МО «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Теучежский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Документ, регламентирующий процедуру создания и резерва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управленческих кадров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947133"/>
            <a:ext cx="10515600" cy="42298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2022-08-16_09-18-15.pn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215614" y="1624909"/>
            <a:ext cx="9714155" cy="4851400"/>
          </a:xfrm>
        </p:spPr>
      </p:pic>
      <p:pic>
        <p:nvPicPr>
          <p:cNvPr id="94210" name="Picture 2" descr="C:\Users\Svetlana\Desktop\9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69788" y="-1462316"/>
            <a:ext cx="1419884" cy="15240001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6DDB181-B0E3-44FA-A61B-8171E0FF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86" y="285491"/>
            <a:ext cx="11104800" cy="276999"/>
          </a:xfrm>
          <a:custGeom>
            <a:avLst/>
            <a:gdLst>
              <a:gd name="connsiteX0" fmla="*/ 0 w 5056187"/>
              <a:gd name="connsiteY0" fmla="*/ 0 h 338137"/>
              <a:gd name="connsiteX1" fmla="*/ 5056187 w 5056187"/>
              <a:gd name="connsiteY1" fmla="*/ 0 h 338137"/>
              <a:gd name="connsiteX2" fmla="*/ 5056187 w 5056187"/>
              <a:gd name="connsiteY2" fmla="*/ 338137 h 338137"/>
              <a:gd name="connsiteX3" fmla="*/ 0 w 5056187"/>
              <a:gd name="connsiteY3" fmla="*/ 338137 h 338137"/>
              <a:gd name="connsiteX4" fmla="*/ 0 w 5056187"/>
              <a:gd name="connsiteY4" fmla="*/ 0 h 338137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2381 w 5099050"/>
              <a:gd name="connsiteY0" fmla="*/ 0 h 357187"/>
              <a:gd name="connsiteX1" fmla="*/ 5099050 w 5099050"/>
              <a:gd name="connsiteY1" fmla="*/ 11906 h 357187"/>
              <a:gd name="connsiteX2" fmla="*/ 5099050 w 5099050"/>
              <a:gd name="connsiteY2" fmla="*/ 350043 h 357187"/>
              <a:gd name="connsiteX3" fmla="*/ 0 w 5099050"/>
              <a:gd name="connsiteY3" fmla="*/ 357187 h 357187"/>
              <a:gd name="connsiteX4" fmla="*/ 2381 w 5099050"/>
              <a:gd name="connsiteY4" fmla="*/ 0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9050" h="357187">
                <a:moveTo>
                  <a:pt x="2381" y="0"/>
                </a:moveTo>
                <a:lnTo>
                  <a:pt x="5099050" y="11906"/>
                </a:lnTo>
                <a:lnTo>
                  <a:pt x="5099050" y="350043"/>
                </a:lnTo>
                <a:lnTo>
                  <a:pt x="0" y="357187"/>
                </a:lnTo>
                <a:cubicBezTo>
                  <a:pt x="38100" y="220662"/>
                  <a:pt x="35718" y="119857"/>
                  <a:pt x="2381" y="0"/>
                </a:cubicBezTo>
                <a:close/>
              </a:path>
            </a:pathLst>
          </a:custGeom>
          <a:gradFill rotWithShape="1">
            <a:gsLst>
              <a:gs pos="0">
                <a:srgbClr val="63A537">
                  <a:tint val="20000"/>
                  <a:satMod val="180000"/>
                  <a:lumMod val="98000"/>
                </a:srgbClr>
              </a:gs>
              <a:gs pos="40000">
                <a:srgbClr val="63A537">
                  <a:tint val="30000"/>
                  <a:satMod val="260000"/>
                  <a:lumMod val="84000"/>
                </a:srgbClr>
              </a:gs>
              <a:gs pos="100000">
                <a:srgbClr val="63A537">
                  <a:tint val="100000"/>
                  <a:satMod val="110000"/>
                  <a:lumMod val="100000"/>
                </a:srgbClr>
              </a:gs>
            </a:gsLst>
            <a:lin ang="5040000" scaled="1"/>
          </a:gradFill>
          <a:ln w="9525" cap="flat" cmpd="sng" algn="ctr">
            <a:solidFill>
              <a:srgbClr val="63A53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МО «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Теучежский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1324303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 комиссии по формированию муниципального резерва управленческих кадров образовательных организаций, подведомственных Управлению образования администрации муниципального образования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Теучежский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район»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1132" y="2165131"/>
            <a:ext cx="10712668" cy="4011832"/>
          </a:xfrm>
        </p:spPr>
        <p:txBody>
          <a:bodyPr/>
          <a:lstStyle/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Блягоз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Н. Ш., начальник Управления образования администрации МО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Теучежский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район», председатель комиссии;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Жачемукова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С.К.,  заместитель начальника Управления образования, заместитель  председателя  комиссии;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Тугуз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С.М., главный специалист Управления образования администрации МО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Теучежский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район», член комиссии;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Гедуадже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К.Б., главный специалист Управления образования, член комиссии;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Тлехурай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М.Р., главный  специалист Управления образования, секретарь комиссии;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Керашева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С.А., председатель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Теучежской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районной организации Профсоюза работников народного  образования и науки Российской Федерации, член комиссии (по согласованию);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Вайкок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М.А., директор МКУО «РМК», член комиссии;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Хадагатле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Э.Г., заместитель главного бухгалтера МКУ «ЦБ ОУ ТР», член комиссии.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DDB181-B0E3-44FA-A61B-8171E0FF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86" y="147145"/>
            <a:ext cx="11007003" cy="276999"/>
          </a:xfrm>
          <a:custGeom>
            <a:avLst/>
            <a:gdLst>
              <a:gd name="connsiteX0" fmla="*/ 0 w 5056187"/>
              <a:gd name="connsiteY0" fmla="*/ 0 h 338137"/>
              <a:gd name="connsiteX1" fmla="*/ 5056187 w 5056187"/>
              <a:gd name="connsiteY1" fmla="*/ 0 h 338137"/>
              <a:gd name="connsiteX2" fmla="*/ 5056187 w 5056187"/>
              <a:gd name="connsiteY2" fmla="*/ 338137 h 338137"/>
              <a:gd name="connsiteX3" fmla="*/ 0 w 5056187"/>
              <a:gd name="connsiteY3" fmla="*/ 338137 h 338137"/>
              <a:gd name="connsiteX4" fmla="*/ 0 w 5056187"/>
              <a:gd name="connsiteY4" fmla="*/ 0 h 338137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2381 w 5099050"/>
              <a:gd name="connsiteY0" fmla="*/ 0 h 357187"/>
              <a:gd name="connsiteX1" fmla="*/ 5099050 w 5099050"/>
              <a:gd name="connsiteY1" fmla="*/ 11906 h 357187"/>
              <a:gd name="connsiteX2" fmla="*/ 5099050 w 5099050"/>
              <a:gd name="connsiteY2" fmla="*/ 350043 h 357187"/>
              <a:gd name="connsiteX3" fmla="*/ 0 w 5099050"/>
              <a:gd name="connsiteY3" fmla="*/ 357187 h 357187"/>
              <a:gd name="connsiteX4" fmla="*/ 2381 w 5099050"/>
              <a:gd name="connsiteY4" fmla="*/ 0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9050" h="357187">
                <a:moveTo>
                  <a:pt x="2381" y="0"/>
                </a:moveTo>
                <a:lnTo>
                  <a:pt x="5099050" y="11906"/>
                </a:lnTo>
                <a:lnTo>
                  <a:pt x="5099050" y="350043"/>
                </a:lnTo>
                <a:lnTo>
                  <a:pt x="0" y="357187"/>
                </a:lnTo>
                <a:cubicBezTo>
                  <a:pt x="38100" y="220662"/>
                  <a:pt x="35718" y="119857"/>
                  <a:pt x="2381" y="0"/>
                </a:cubicBezTo>
                <a:close/>
              </a:path>
            </a:pathLst>
          </a:custGeom>
          <a:gradFill rotWithShape="1">
            <a:gsLst>
              <a:gs pos="0">
                <a:srgbClr val="63A537">
                  <a:tint val="20000"/>
                  <a:satMod val="180000"/>
                  <a:lumMod val="98000"/>
                </a:srgbClr>
              </a:gs>
              <a:gs pos="40000">
                <a:srgbClr val="63A537">
                  <a:tint val="30000"/>
                  <a:satMod val="260000"/>
                  <a:lumMod val="84000"/>
                </a:srgbClr>
              </a:gs>
              <a:gs pos="100000">
                <a:srgbClr val="63A537">
                  <a:tint val="100000"/>
                  <a:satMod val="110000"/>
                  <a:lumMod val="100000"/>
                </a:srgbClr>
              </a:gs>
            </a:gsLst>
            <a:lin ang="5040000" scaled="1"/>
          </a:gradFill>
          <a:ln w="9525" cap="flat" cmpd="sng" algn="ctr">
            <a:solidFill>
              <a:srgbClr val="63A53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МО «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Теучежский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5309" y="346843"/>
            <a:ext cx="11477297" cy="903890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Этапы отбора кандидатов для включения в резерв управленческих кадров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0415" y="1103586"/>
            <a:ext cx="11340662" cy="5073377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1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Прием и анализ представленных кандидатами документов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На основании приказа от 29.04.2022 г. № 119 «Об итогах первого этапа отбора кандидатов для включения в резерв управленческих кадров…в 2022 году», к участию во втором этапе были допущены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 кандидатов.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Также вышеупомянутым приказом установлены даты проведения оценочных процедур в следующие сроки: тестирование в рамках процедуры отбора в муниципальный резерв состоялось 25.03.2022 г.; собеседование – 02.06.2022 г.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2. Проведение оценочных процедур (тестирование и собеседование)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Два кандидата, подавшие заявления на включение в резерв управленческих кадров, в объявленные на официальном сайте Управления образования дату и время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проведения тестирования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явились. Сведений, подтверждающих отсутствие на тестировании по уважительным причинам, не было предоставлено. Соответственно, кандидаты были отстранены от дальнейшего участия в отборе.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Два кандидата, подавшие заявления на включение в резерв управленческих кадров, в объявленные на официальном сайте Управления образования дату и время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проведения собеседования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явились, что отразилось на сводных результатах по итогам отборочных процедур.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6DDB181-B0E3-44FA-A61B-8171E0FF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86" y="147145"/>
            <a:ext cx="11007003" cy="276999"/>
          </a:xfrm>
          <a:custGeom>
            <a:avLst/>
            <a:gdLst>
              <a:gd name="connsiteX0" fmla="*/ 0 w 5056187"/>
              <a:gd name="connsiteY0" fmla="*/ 0 h 338137"/>
              <a:gd name="connsiteX1" fmla="*/ 5056187 w 5056187"/>
              <a:gd name="connsiteY1" fmla="*/ 0 h 338137"/>
              <a:gd name="connsiteX2" fmla="*/ 5056187 w 5056187"/>
              <a:gd name="connsiteY2" fmla="*/ 338137 h 338137"/>
              <a:gd name="connsiteX3" fmla="*/ 0 w 5056187"/>
              <a:gd name="connsiteY3" fmla="*/ 338137 h 338137"/>
              <a:gd name="connsiteX4" fmla="*/ 0 w 5056187"/>
              <a:gd name="connsiteY4" fmla="*/ 0 h 338137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2381 w 5099050"/>
              <a:gd name="connsiteY0" fmla="*/ 0 h 357187"/>
              <a:gd name="connsiteX1" fmla="*/ 5099050 w 5099050"/>
              <a:gd name="connsiteY1" fmla="*/ 11906 h 357187"/>
              <a:gd name="connsiteX2" fmla="*/ 5099050 w 5099050"/>
              <a:gd name="connsiteY2" fmla="*/ 350043 h 357187"/>
              <a:gd name="connsiteX3" fmla="*/ 0 w 5099050"/>
              <a:gd name="connsiteY3" fmla="*/ 357187 h 357187"/>
              <a:gd name="connsiteX4" fmla="*/ 2381 w 5099050"/>
              <a:gd name="connsiteY4" fmla="*/ 0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9050" h="357187">
                <a:moveTo>
                  <a:pt x="2381" y="0"/>
                </a:moveTo>
                <a:lnTo>
                  <a:pt x="5099050" y="11906"/>
                </a:lnTo>
                <a:lnTo>
                  <a:pt x="5099050" y="350043"/>
                </a:lnTo>
                <a:lnTo>
                  <a:pt x="0" y="357187"/>
                </a:lnTo>
                <a:cubicBezTo>
                  <a:pt x="38100" y="220662"/>
                  <a:pt x="35718" y="119857"/>
                  <a:pt x="2381" y="0"/>
                </a:cubicBezTo>
                <a:close/>
              </a:path>
            </a:pathLst>
          </a:custGeom>
          <a:gradFill rotWithShape="1">
            <a:gsLst>
              <a:gs pos="0">
                <a:srgbClr val="63A537">
                  <a:tint val="20000"/>
                  <a:satMod val="180000"/>
                  <a:lumMod val="98000"/>
                </a:srgbClr>
              </a:gs>
              <a:gs pos="40000">
                <a:srgbClr val="63A537">
                  <a:tint val="30000"/>
                  <a:satMod val="260000"/>
                  <a:lumMod val="84000"/>
                </a:srgbClr>
              </a:gs>
              <a:gs pos="100000">
                <a:srgbClr val="63A537">
                  <a:tint val="100000"/>
                  <a:satMod val="110000"/>
                  <a:lumMod val="100000"/>
                </a:srgbClr>
              </a:gs>
            </a:gsLst>
            <a:lin ang="5040000" scaled="1"/>
          </a:gradFill>
          <a:ln w="9525" cap="flat" cmpd="sng" algn="ctr">
            <a:solidFill>
              <a:srgbClr val="63A53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МО «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Теучежский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578068"/>
            <a:ext cx="10515600" cy="1112619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 кадрового резерва руководителей образовательных организаций муниципального образования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Теучежский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район», обновление банка данных кадрового резерва осуществляется не реже 1 раза в год и включает в себя: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ТЕСТИРОВАНИЕ 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специфика отрасли «Образование»;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правила и нормы по охране труда и экологической безопасности;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основы гражданского, трудового, бюджетного  законодательства;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основы управления учреждением, финансово- экономические вопросы управления образовательной организацией;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основы менеджмента.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6172200" y="1765739"/>
            <a:ext cx="5181600" cy="4411226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СОБЕСЕДОВАНИЕ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(защита управленческого проекта по развитию образовательной организации)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Актуальность;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Эффективность;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Реалистичность;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Полнота и целостность;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Согласованность структурных частей проекта;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Реализуемость проекта.  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6DDB181-B0E3-44FA-A61B-8171E0FF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06" y="126124"/>
            <a:ext cx="11007003" cy="276999"/>
          </a:xfrm>
          <a:custGeom>
            <a:avLst/>
            <a:gdLst>
              <a:gd name="connsiteX0" fmla="*/ 0 w 5056187"/>
              <a:gd name="connsiteY0" fmla="*/ 0 h 338137"/>
              <a:gd name="connsiteX1" fmla="*/ 5056187 w 5056187"/>
              <a:gd name="connsiteY1" fmla="*/ 0 h 338137"/>
              <a:gd name="connsiteX2" fmla="*/ 5056187 w 5056187"/>
              <a:gd name="connsiteY2" fmla="*/ 338137 h 338137"/>
              <a:gd name="connsiteX3" fmla="*/ 0 w 5056187"/>
              <a:gd name="connsiteY3" fmla="*/ 338137 h 338137"/>
              <a:gd name="connsiteX4" fmla="*/ 0 w 5056187"/>
              <a:gd name="connsiteY4" fmla="*/ 0 h 338137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2381 w 5099050"/>
              <a:gd name="connsiteY0" fmla="*/ 0 h 357187"/>
              <a:gd name="connsiteX1" fmla="*/ 5099050 w 5099050"/>
              <a:gd name="connsiteY1" fmla="*/ 11906 h 357187"/>
              <a:gd name="connsiteX2" fmla="*/ 5099050 w 5099050"/>
              <a:gd name="connsiteY2" fmla="*/ 350043 h 357187"/>
              <a:gd name="connsiteX3" fmla="*/ 0 w 5099050"/>
              <a:gd name="connsiteY3" fmla="*/ 357187 h 357187"/>
              <a:gd name="connsiteX4" fmla="*/ 2381 w 5099050"/>
              <a:gd name="connsiteY4" fmla="*/ 0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9050" h="357187">
                <a:moveTo>
                  <a:pt x="2381" y="0"/>
                </a:moveTo>
                <a:lnTo>
                  <a:pt x="5099050" y="11906"/>
                </a:lnTo>
                <a:lnTo>
                  <a:pt x="5099050" y="350043"/>
                </a:lnTo>
                <a:lnTo>
                  <a:pt x="0" y="357187"/>
                </a:lnTo>
                <a:cubicBezTo>
                  <a:pt x="38100" y="220662"/>
                  <a:pt x="35718" y="119857"/>
                  <a:pt x="2381" y="0"/>
                </a:cubicBezTo>
                <a:close/>
              </a:path>
            </a:pathLst>
          </a:custGeom>
          <a:gradFill rotWithShape="1">
            <a:gsLst>
              <a:gs pos="0">
                <a:srgbClr val="63A537">
                  <a:tint val="20000"/>
                  <a:satMod val="180000"/>
                  <a:lumMod val="98000"/>
                </a:srgbClr>
              </a:gs>
              <a:gs pos="40000">
                <a:srgbClr val="63A537">
                  <a:tint val="30000"/>
                  <a:satMod val="260000"/>
                  <a:lumMod val="84000"/>
                </a:srgbClr>
              </a:gs>
              <a:gs pos="100000">
                <a:srgbClr val="63A537">
                  <a:tint val="100000"/>
                  <a:satMod val="110000"/>
                  <a:lumMod val="100000"/>
                </a:srgbClr>
              </a:gs>
            </a:gsLst>
            <a:lin ang="5040000" scaled="1"/>
          </a:gradFill>
          <a:ln w="9525" cap="flat" cmpd="sng" algn="ctr">
            <a:solidFill>
              <a:srgbClr val="63A53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МО «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Теучежский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662152"/>
            <a:ext cx="10515600" cy="1028536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Итоги защиты управленческих проектов по развитию образовательной организации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 управленческих проектов участники выбирали самостоятельно, структура соответствовала шаблону, были подготовлены презентации к защите управленческих проектов.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Выявленные недостатки: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предпроектные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исследования оказались недостаточно проработаны;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проблемы рассматриваются на базе данных одной образовательной организации и обозначены недостаточно четко;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отсутствует сравнительный анализ.</a:t>
            </a:r>
          </a:p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6DDB181-B0E3-44FA-A61B-8171E0FF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462" y="304800"/>
            <a:ext cx="10531747" cy="276999"/>
          </a:xfrm>
          <a:custGeom>
            <a:avLst/>
            <a:gdLst>
              <a:gd name="connsiteX0" fmla="*/ 0 w 5056187"/>
              <a:gd name="connsiteY0" fmla="*/ 0 h 338137"/>
              <a:gd name="connsiteX1" fmla="*/ 5056187 w 5056187"/>
              <a:gd name="connsiteY1" fmla="*/ 0 h 338137"/>
              <a:gd name="connsiteX2" fmla="*/ 5056187 w 5056187"/>
              <a:gd name="connsiteY2" fmla="*/ 338137 h 338137"/>
              <a:gd name="connsiteX3" fmla="*/ 0 w 5056187"/>
              <a:gd name="connsiteY3" fmla="*/ 338137 h 338137"/>
              <a:gd name="connsiteX4" fmla="*/ 0 w 5056187"/>
              <a:gd name="connsiteY4" fmla="*/ 0 h 338137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2381 w 5099050"/>
              <a:gd name="connsiteY0" fmla="*/ 0 h 357187"/>
              <a:gd name="connsiteX1" fmla="*/ 5099050 w 5099050"/>
              <a:gd name="connsiteY1" fmla="*/ 11906 h 357187"/>
              <a:gd name="connsiteX2" fmla="*/ 5099050 w 5099050"/>
              <a:gd name="connsiteY2" fmla="*/ 350043 h 357187"/>
              <a:gd name="connsiteX3" fmla="*/ 0 w 5099050"/>
              <a:gd name="connsiteY3" fmla="*/ 357187 h 357187"/>
              <a:gd name="connsiteX4" fmla="*/ 2381 w 5099050"/>
              <a:gd name="connsiteY4" fmla="*/ 0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9050" h="357187">
                <a:moveTo>
                  <a:pt x="2381" y="0"/>
                </a:moveTo>
                <a:lnTo>
                  <a:pt x="5099050" y="11906"/>
                </a:lnTo>
                <a:lnTo>
                  <a:pt x="5099050" y="350043"/>
                </a:lnTo>
                <a:lnTo>
                  <a:pt x="0" y="357187"/>
                </a:lnTo>
                <a:cubicBezTo>
                  <a:pt x="38100" y="220662"/>
                  <a:pt x="35718" y="119857"/>
                  <a:pt x="2381" y="0"/>
                </a:cubicBezTo>
                <a:close/>
              </a:path>
            </a:pathLst>
          </a:custGeom>
          <a:gradFill rotWithShape="1">
            <a:gsLst>
              <a:gs pos="0">
                <a:srgbClr val="63A537">
                  <a:tint val="20000"/>
                  <a:satMod val="180000"/>
                  <a:lumMod val="98000"/>
                </a:srgbClr>
              </a:gs>
              <a:gs pos="40000">
                <a:srgbClr val="63A537">
                  <a:tint val="30000"/>
                  <a:satMod val="260000"/>
                  <a:lumMod val="84000"/>
                </a:srgbClr>
              </a:gs>
              <a:gs pos="100000">
                <a:srgbClr val="63A537">
                  <a:tint val="100000"/>
                  <a:satMod val="110000"/>
                  <a:lumMod val="100000"/>
                </a:srgbClr>
              </a:gs>
            </a:gsLst>
            <a:lin ang="5040000" scaled="1"/>
          </a:gradFill>
          <a:ln w="9525" cap="flat" cmpd="sng" algn="ctr">
            <a:solidFill>
              <a:srgbClr val="63A53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МО «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Теучежский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735724"/>
            <a:ext cx="10515600" cy="954964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Освобождение от прохождения отборочных процедур и зачисление в муниципальный резерв управленческих кадров образовательных организаций кандидата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Евтых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Хариет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Бачмизовны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38200" y="1534510"/>
            <a:ext cx="10515600" cy="4642453"/>
          </a:xfrm>
        </p:spPr>
        <p:txBody>
          <a:bodyPr/>
          <a:lstStyle/>
          <a:p>
            <a:pPr>
              <a:buNone/>
            </a:pPr>
            <a:endParaRPr lang="ru-RU" sz="1400" dirty="0" smtClean="0"/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основании  приказа  Управления образования от 29.04.2022 г. № 129 «Об освобождении от прохождения отборочных процедур и зачислении в муниципальный резерв управленческих кадров образовательных организаций, подведомственных Управлению образования администрации муниципального образования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Теучежский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район» кандидата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Евтых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Хариет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Бачмизовны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кандидат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Евтых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Хариет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Бачмизовна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была зачислена в группу № 2 муниципального резерва управленческих кадров, с освобождением от прохождения оценочных процедур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(основание: Положение о муниципальном резерве управленческих кадров; приказ Мо и Н РА от 17.02.2022 г. № 366 «О результатах отбора в республиканский резерв управленческих кадров системы образования РА, объявленного в 2021 году»).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целях повышения уровня профессионального развития,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Евтых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Х.Б. принимает участие в мероприятиях, проводимых Адыгейским республиканским институтом повышения квалификации, Центром непрерывного повышения профессионального мастерства педагогических работников, Адыгейским республиканским  Центром оценки профессионального мастерства  и квалификации педагогов.</a:t>
            </a: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DDB181-B0E3-44FA-A61B-8171E0FF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462" y="126124"/>
            <a:ext cx="10531747" cy="276999"/>
          </a:xfrm>
          <a:custGeom>
            <a:avLst/>
            <a:gdLst>
              <a:gd name="connsiteX0" fmla="*/ 0 w 5056187"/>
              <a:gd name="connsiteY0" fmla="*/ 0 h 338137"/>
              <a:gd name="connsiteX1" fmla="*/ 5056187 w 5056187"/>
              <a:gd name="connsiteY1" fmla="*/ 0 h 338137"/>
              <a:gd name="connsiteX2" fmla="*/ 5056187 w 5056187"/>
              <a:gd name="connsiteY2" fmla="*/ 338137 h 338137"/>
              <a:gd name="connsiteX3" fmla="*/ 0 w 5056187"/>
              <a:gd name="connsiteY3" fmla="*/ 338137 h 338137"/>
              <a:gd name="connsiteX4" fmla="*/ 0 w 5056187"/>
              <a:gd name="connsiteY4" fmla="*/ 0 h 338137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2381 w 5099050"/>
              <a:gd name="connsiteY0" fmla="*/ 0 h 357187"/>
              <a:gd name="connsiteX1" fmla="*/ 5099050 w 5099050"/>
              <a:gd name="connsiteY1" fmla="*/ 11906 h 357187"/>
              <a:gd name="connsiteX2" fmla="*/ 5099050 w 5099050"/>
              <a:gd name="connsiteY2" fmla="*/ 350043 h 357187"/>
              <a:gd name="connsiteX3" fmla="*/ 0 w 5099050"/>
              <a:gd name="connsiteY3" fmla="*/ 357187 h 357187"/>
              <a:gd name="connsiteX4" fmla="*/ 2381 w 5099050"/>
              <a:gd name="connsiteY4" fmla="*/ 0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9050" h="357187">
                <a:moveTo>
                  <a:pt x="2381" y="0"/>
                </a:moveTo>
                <a:lnTo>
                  <a:pt x="5099050" y="11906"/>
                </a:lnTo>
                <a:lnTo>
                  <a:pt x="5099050" y="350043"/>
                </a:lnTo>
                <a:lnTo>
                  <a:pt x="0" y="357187"/>
                </a:lnTo>
                <a:cubicBezTo>
                  <a:pt x="38100" y="220662"/>
                  <a:pt x="35718" y="119857"/>
                  <a:pt x="2381" y="0"/>
                </a:cubicBezTo>
                <a:close/>
              </a:path>
            </a:pathLst>
          </a:custGeom>
          <a:gradFill rotWithShape="1">
            <a:gsLst>
              <a:gs pos="0">
                <a:srgbClr val="63A537">
                  <a:tint val="20000"/>
                  <a:satMod val="180000"/>
                  <a:lumMod val="98000"/>
                </a:srgbClr>
              </a:gs>
              <a:gs pos="40000">
                <a:srgbClr val="63A537">
                  <a:tint val="30000"/>
                  <a:satMod val="260000"/>
                  <a:lumMod val="84000"/>
                </a:srgbClr>
              </a:gs>
              <a:gs pos="100000">
                <a:srgbClr val="63A537">
                  <a:tint val="100000"/>
                  <a:satMod val="110000"/>
                  <a:lumMod val="100000"/>
                </a:srgbClr>
              </a:gs>
            </a:gsLst>
            <a:lin ang="5040000" scaled="1"/>
          </a:gradFill>
          <a:ln w="9525" cap="flat" cmpd="sng" algn="ctr">
            <a:solidFill>
              <a:srgbClr val="63A53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МО «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Теучежский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5309" y="346843"/>
            <a:ext cx="11477297" cy="903890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Этапы отбора кандидатов для включения в резерв управленческих кадров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0415" y="1103586"/>
            <a:ext cx="11340662" cy="5073377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Прием и анализ представленных кандидатами документов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На основании приказа от 29.04.2022 г. № 119 «Об итогах первого этапа отбора кандидатов для включения в резерв управленческих кадров…в 2022 году», к участию во втором этапе были допущены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 кандидатов.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Также вышеупомянутым приказом установлены даты проведения оценочных процедур в следующие сроки: тестирование в рамках процедуры отбора в муниципальный резерв состоялось 25.03.2022 г.; собеседование – 02.06.2022 г.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Проведение оценочных процедур (тестирование и собеседование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Два кандидата, подавшие заявления на включение в резерв управленческих кадров, в объявленные на официальном сайте Управления образования дату и время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проведения тестирования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явились. Сведений, подтверждающих отсутствие на тестировании по уважительным причинам, не было предоставлено. Соответственно, кандидаты были отстранены от дальнейшего участия в отборе.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Два кандидата, подавшие заявления на включение в резерв управленческих кадров, в объявленные на официальном сайте Управления образования дату и время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проведения собеседования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явились, что отразилось на сводных результатах по итогам отборочных процедур.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6DDB181-B0E3-44FA-A61B-8171E0FF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86" y="147145"/>
            <a:ext cx="11007003" cy="276999"/>
          </a:xfrm>
          <a:custGeom>
            <a:avLst/>
            <a:gdLst>
              <a:gd name="connsiteX0" fmla="*/ 0 w 5056187"/>
              <a:gd name="connsiteY0" fmla="*/ 0 h 338137"/>
              <a:gd name="connsiteX1" fmla="*/ 5056187 w 5056187"/>
              <a:gd name="connsiteY1" fmla="*/ 0 h 338137"/>
              <a:gd name="connsiteX2" fmla="*/ 5056187 w 5056187"/>
              <a:gd name="connsiteY2" fmla="*/ 338137 h 338137"/>
              <a:gd name="connsiteX3" fmla="*/ 0 w 5056187"/>
              <a:gd name="connsiteY3" fmla="*/ 338137 h 338137"/>
              <a:gd name="connsiteX4" fmla="*/ 0 w 5056187"/>
              <a:gd name="connsiteY4" fmla="*/ 0 h 338137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42863 w 5099050"/>
              <a:gd name="connsiteY0" fmla="*/ 0 h 345281"/>
              <a:gd name="connsiteX1" fmla="*/ 5099050 w 5099050"/>
              <a:gd name="connsiteY1" fmla="*/ 0 h 345281"/>
              <a:gd name="connsiteX2" fmla="*/ 5099050 w 5099050"/>
              <a:gd name="connsiteY2" fmla="*/ 338137 h 345281"/>
              <a:gd name="connsiteX3" fmla="*/ 0 w 5099050"/>
              <a:gd name="connsiteY3" fmla="*/ 345281 h 345281"/>
              <a:gd name="connsiteX4" fmla="*/ 42863 w 5099050"/>
              <a:gd name="connsiteY4" fmla="*/ 0 h 345281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11906 w 5099050"/>
              <a:gd name="connsiteY0" fmla="*/ 0 h 354806"/>
              <a:gd name="connsiteX1" fmla="*/ 5099050 w 5099050"/>
              <a:gd name="connsiteY1" fmla="*/ 9525 h 354806"/>
              <a:gd name="connsiteX2" fmla="*/ 5099050 w 5099050"/>
              <a:gd name="connsiteY2" fmla="*/ 347662 h 354806"/>
              <a:gd name="connsiteX3" fmla="*/ 0 w 5099050"/>
              <a:gd name="connsiteY3" fmla="*/ 354806 h 354806"/>
              <a:gd name="connsiteX4" fmla="*/ 11906 w 5099050"/>
              <a:gd name="connsiteY4" fmla="*/ 0 h 354806"/>
              <a:gd name="connsiteX0" fmla="*/ 2381 w 5099050"/>
              <a:gd name="connsiteY0" fmla="*/ 0 h 357187"/>
              <a:gd name="connsiteX1" fmla="*/ 5099050 w 5099050"/>
              <a:gd name="connsiteY1" fmla="*/ 11906 h 357187"/>
              <a:gd name="connsiteX2" fmla="*/ 5099050 w 5099050"/>
              <a:gd name="connsiteY2" fmla="*/ 350043 h 357187"/>
              <a:gd name="connsiteX3" fmla="*/ 0 w 5099050"/>
              <a:gd name="connsiteY3" fmla="*/ 357187 h 357187"/>
              <a:gd name="connsiteX4" fmla="*/ 2381 w 5099050"/>
              <a:gd name="connsiteY4" fmla="*/ 0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9050" h="357187">
                <a:moveTo>
                  <a:pt x="2381" y="0"/>
                </a:moveTo>
                <a:lnTo>
                  <a:pt x="5099050" y="11906"/>
                </a:lnTo>
                <a:lnTo>
                  <a:pt x="5099050" y="350043"/>
                </a:lnTo>
                <a:lnTo>
                  <a:pt x="0" y="357187"/>
                </a:lnTo>
                <a:cubicBezTo>
                  <a:pt x="38100" y="220662"/>
                  <a:pt x="35718" y="119857"/>
                  <a:pt x="2381" y="0"/>
                </a:cubicBezTo>
                <a:close/>
              </a:path>
            </a:pathLst>
          </a:custGeom>
          <a:gradFill rotWithShape="1">
            <a:gsLst>
              <a:gs pos="0">
                <a:srgbClr val="63A537">
                  <a:tint val="20000"/>
                  <a:satMod val="180000"/>
                  <a:lumMod val="98000"/>
                </a:srgbClr>
              </a:gs>
              <a:gs pos="40000">
                <a:srgbClr val="63A537">
                  <a:tint val="30000"/>
                  <a:satMod val="260000"/>
                  <a:lumMod val="84000"/>
                </a:srgbClr>
              </a:gs>
              <a:gs pos="100000">
                <a:srgbClr val="63A537">
                  <a:tint val="100000"/>
                  <a:satMod val="110000"/>
                  <a:lumMod val="100000"/>
                </a:srgbClr>
              </a:gs>
            </a:gsLst>
            <a:lin ang="5040000" scaled="1"/>
          </a:gradFill>
          <a:ln w="9525" cap="flat" cmpd="sng" algn="ctr">
            <a:solidFill>
              <a:srgbClr val="63A53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МО «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Теучежский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ема Office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1185</Words>
  <Application>Microsoft Office PowerPoint</Application>
  <PresentationFormat>Произвольный</PresentationFormat>
  <Paragraphs>166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4_Тема Office</vt:lpstr>
      <vt:lpstr>Слайд 1</vt:lpstr>
      <vt:lpstr>Формирование муниципального резерва управленческих кадров — одна из процедур, позволяющая не только оперативно решить вопрос замещения руководителя на время его отсутствия, но и своевременно осуществлять подбор претендентов на должности из                        числа лиц, обладающих наиболее                     высоким управленческим потенциалом. </vt:lpstr>
      <vt:lpstr>Документ, регламентирующий процедуру создания и резерва управленческих кадров </vt:lpstr>
      <vt:lpstr>  Состав комиссии по формированию муниципального резерва управленческих кадров образовательных организаций, подведомственных Управлению образования администрации муниципального образования «Теучежский район» </vt:lpstr>
      <vt:lpstr>Этапы отбора кандидатов для включения в резерв управленческих кадров</vt:lpstr>
      <vt:lpstr> Анализ кадрового резерва руководителей образовательных организаций муниципального образования «Теучежский район», обновление банка данных кадрового резерва осуществляется не реже 1 раза в год и включает в себя: </vt:lpstr>
      <vt:lpstr>Итоги защиты управленческих проектов по развитию образовательной организации</vt:lpstr>
      <vt:lpstr>Освобождение от прохождения отборочных процедур и зачисление в муниципальный резерв управленческих кадров образовательных организаций кандидата Евтых Хариет Бачмизовны </vt:lpstr>
      <vt:lpstr>Этапы отбора кандидатов для включения в резерв управленческих кадров</vt:lpstr>
      <vt:lpstr>  Сводный протокол результатов второго этапа отбора на включение в резерв управленческих кадров образовательных организаций  МО «Теучежский район» </vt:lpstr>
      <vt:lpstr>Мероприятия по развитию управленческих компетенций лиц, включенных в муниципальный резерв управленческих кадров</vt:lpstr>
      <vt:lpstr>Управление образования администрации МО «Теучежский район»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Оценки Центр</dc:creator>
  <cp:lastModifiedBy>Svetlana</cp:lastModifiedBy>
  <cp:revision>135</cp:revision>
  <cp:lastPrinted>2022-02-01T11:46:58Z</cp:lastPrinted>
  <dcterms:created xsi:type="dcterms:W3CDTF">2022-02-01T08:55:25Z</dcterms:created>
  <dcterms:modified xsi:type="dcterms:W3CDTF">2022-08-16T07:26:14Z</dcterms:modified>
</cp:coreProperties>
</file>