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85" r:id="rId2"/>
    <p:sldId id="290" r:id="rId3"/>
    <p:sldId id="292" r:id="rId4"/>
    <p:sldId id="291" r:id="rId5"/>
    <p:sldId id="296" r:id="rId6"/>
    <p:sldId id="297" r:id="rId7"/>
    <p:sldId id="295" r:id="rId8"/>
    <p:sldId id="294" r:id="rId9"/>
    <p:sldId id="30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FFF6000-1C45-4771-B1A9-9C4807069729}">
          <p14:sldIdLst>
            <p14:sldId id="285"/>
            <p14:sldId id="290"/>
            <p14:sldId id="292"/>
            <p14:sldId id="291"/>
            <p14:sldId id="296"/>
            <p14:sldId id="297"/>
            <p14:sldId id="295"/>
            <p14:sldId id="294"/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60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66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65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28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239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53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5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8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86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25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1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93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41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47664" y="2924944"/>
            <a:ext cx="77757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prstClr val="black"/>
              </a:solidFill>
              <a:latin typeface="Palatino Linotype"/>
              <a:cs typeface="Calibri" panose="020F0502020204030204" pitchFamily="34" charset="0"/>
            </a:endParaRPr>
          </a:p>
          <a:p>
            <a:pPr algn="ctr"/>
            <a:endParaRPr lang="ru-RU" sz="3200" b="1" dirty="0">
              <a:solidFill>
                <a:prstClr val="black"/>
              </a:solidFill>
              <a:latin typeface="Palatino Linotype"/>
              <a:cs typeface="Calibri" panose="020F0502020204030204" pitchFamily="34" charset="0"/>
            </a:endParaRPr>
          </a:p>
          <a:p>
            <a:pPr algn="ctr"/>
            <a:endParaRPr lang="ru-RU" sz="3200" b="1" dirty="0">
              <a:solidFill>
                <a:prstClr val="black"/>
              </a:solidFill>
              <a:latin typeface="Palatino Linotype"/>
              <a:cs typeface="Calibri" panose="020F0502020204030204" pitchFamily="34" charset="0"/>
            </a:endParaRPr>
          </a:p>
          <a:p>
            <a:pPr lvl="8"/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Клепальченко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О.В., </a:t>
            </a:r>
          </a:p>
          <a:p>
            <a:pPr lvl="8"/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заведующего 	кафедрой ПП и УО ГБУ ДПО «АРИПК»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9440" y="2204864"/>
            <a:ext cx="8597995" cy="14055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ГБУ ДПО РА «АРИПК» по устранению дефицитов и </a:t>
            </a:r>
          </a:p>
          <a:p>
            <a:pPr algn="ctr"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развитию управленческих компетенций </a:t>
            </a:r>
          </a:p>
          <a:p>
            <a:pPr algn="ctr"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руководителей общеобразовательных организаций</a:t>
            </a:r>
            <a:endParaRPr lang="ru-R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61BC5D-765C-EF0F-24E2-3D428E75DA66}"/>
              </a:ext>
            </a:extLst>
          </p:cNvPr>
          <p:cNvSpPr txBox="1"/>
          <p:nvPr/>
        </p:nvSpPr>
        <p:spPr>
          <a:xfrm>
            <a:off x="899592" y="2090172"/>
            <a:ext cx="748883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Профессиональная компетентность руководителя образовательной организации - целостное интегративное качество личности, имеющее собственную структуру и представленное следующими компонентами: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аксиологическим;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когнитивным;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деятельностно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-технологическим.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3466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5D369DC-C0CE-CBC0-D88C-0B861DBB77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24013" t="23388" r="24012" b="7980"/>
          <a:stretch/>
        </p:blipFill>
        <p:spPr>
          <a:xfrm>
            <a:off x="1791801" y="1484784"/>
            <a:ext cx="5709404" cy="4238801"/>
          </a:xfrm>
          <a:prstGeom prst="rect">
            <a:avLst/>
          </a:prstGeom>
          <a:ln w="2857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  <p:extLst>
      <p:ext uri="{BB962C8B-B14F-4D97-AF65-F5344CB8AC3E}">
        <p14:creationId xmlns:p14="http://schemas.microsoft.com/office/powerpoint/2010/main" val="229884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3648793-9FAA-22BE-1CD4-B69989C04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569797"/>
              </p:ext>
            </p:extLst>
          </p:nvPr>
        </p:nvGraphicFramePr>
        <p:xfrm>
          <a:off x="539552" y="1350440"/>
          <a:ext cx="8064896" cy="487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3681998196"/>
                    </a:ext>
                  </a:extLst>
                </a:gridCol>
                <a:gridCol w="6912768">
                  <a:extLst>
                    <a:ext uri="{9D8B030D-6E8A-4147-A177-3AD203B41FA5}">
                      <a16:colId xmlns:a16="http://schemas.microsoft.com/office/drawing/2014/main" val="2252398529"/>
                    </a:ext>
                  </a:extLst>
                </a:gridCol>
              </a:tblGrid>
              <a:tr h="17152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п/п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модулей (разделов) и тем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12678918"/>
                  </a:ext>
                </a:extLst>
              </a:tr>
              <a:tr h="347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0165" marR="13589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dirty="0">
                          <a:effectLst/>
                        </a:rPr>
                        <a:t>Тема программы: «Формирование управленческих компетенций руководителя образовательной организации»</a:t>
                      </a:r>
                      <a:endParaRPr lang="ru-RU" sz="14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2411088991"/>
                  </a:ext>
                </a:extLst>
              </a:tr>
              <a:tr h="34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Модуль 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 anchor="ctr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Управленческие компетенции, способности, их применение в решении типичных управленческих задач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882095382"/>
                  </a:ext>
                </a:extLst>
              </a:tr>
              <a:tr h="259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Управление кадрами: педагогический и вспомогательный персонал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956847707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Управление материально-хозяйственными ресурсами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4079018263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Управление образовательным процессом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635529041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Управление результатами образовательной деятельности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314521567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Управление информацией и информационными ресурсами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075032119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Модуль 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</a:rPr>
                        <a:t>Управленческие умения, применяемые для принятия решений в сложных управленческих ситуациях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110476922"/>
                  </a:ext>
                </a:extLst>
              </a:tr>
              <a:tr h="3720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2.1.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Формирование имиджа образовательной организации, представление ее достижений и приоритетов развития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901784673"/>
                  </a:ext>
                </a:extLst>
              </a:tr>
              <a:tr h="259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2.2.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Обеспечение функционирования внутренней системы оценки качества образования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3463516892"/>
                  </a:ext>
                </a:extLst>
              </a:tr>
              <a:tr h="34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2.3.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Управление информационными коммуникациями для эффективного взаимодействия всех участников образовательного процесса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1104614682"/>
                  </a:ext>
                </a:extLst>
              </a:tr>
              <a:tr h="466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2.4.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Мотивация и создание условий для участия обучающихся и их родителей (законных представителей) в решении задач развития образовательной организации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50323724"/>
                  </a:ext>
                </a:extLst>
              </a:tr>
              <a:tr h="3473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2. 5.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tc>
                  <a:txBody>
                    <a:bodyPr/>
                    <a:lstStyle/>
                    <a:p>
                      <a:pPr marL="50165" marR="4635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Итоговая аттестация «Формирование управленческих компетенций руководителя образовательной организации»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121" marR="17121" marT="0" marB="0"/>
                </a:tc>
                <a:extLst>
                  <a:ext uri="{0D108BD9-81ED-4DB2-BD59-A6C34878D82A}">
                    <a16:rowId xmlns:a16="http://schemas.microsoft.com/office/drawing/2014/main" val="2665877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62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A4F08-C79B-5C95-CB83-0741CAF4B36D}"/>
              </a:ext>
            </a:extLst>
          </p:cNvPr>
          <p:cNvSpPr txBox="1"/>
          <p:nvPr/>
        </p:nvSpPr>
        <p:spPr>
          <a:xfrm>
            <a:off x="1295636" y="2232807"/>
            <a:ext cx="6552728" cy="2392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540385" algn="l"/>
                <a:tab pos="810260" algn="l"/>
              </a:tabLst>
            </a:pP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реализована в июне 2022 года.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540385" algn="l"/>
                <a:tab pos="81026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Квалификацию повысили 42 человека, из них: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540385" algn="l"/>
                <a:tab pos="81026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1 - по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индивидуальному образовательному маршруту;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540385" algn="l"/>
                <a:tab pos="81026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педагогов, включенных в резерв управленческих кадров.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540385" algn="l"/>
                <a:tab pos="810260" algn="l"/>
              </a:tabLs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27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5F2BE3-1314-5DCA-4283-C8F8D0122001}"/>
              </a:ext>
            </a:extLst>
          </p:cNvPr>
          <p:cNvSpPr txBox="1"/>
          <p:nvPr/>
        </p:nvSpPr>
        <p:spPr>
          <a:xfrm>
            <a:off x="893607" y="1844824"/>
            <a:ext cx="7848872" cy="4049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учебного года с участием руководителей образовательных организаций проведены следующие мероприятия: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круглый стол «Основные вопросы организации сетевого взаимодействия с использованием инфраструктуры национального проекта «Образование»;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семинар по теме: «Профилактика экстремизма и терроризма среди подростков и молодёжи»;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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семинар по теме: «Организационно-методическое сопровождение введения обновленных федеральных государственных образовательных стандартов начального общего и основного общего образования в общеобразовательных организациях Республики Адыгея».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62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4C8621-734D-CEF5-52F7-A7AC4A5A39CC}"/>
              </a:ext>
            </a:extLst>
          </p:cNvPr>
          <p:cNvSpPr txBox="1"/>
          <p:nvPr/>
        </p:nvSpPr>
        <p:spPr>
          <a:xfrm>
            <a:off x="467544" y="1844824"/>
            <a:ext cx="828092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национального проекта «Образование» реализуется Программа адресной методической помощи общеобразовательным организациям, имеющим низкие образовательные результаты обучающихся - Проект 500+</a:t>
            </a:r>
            <a:endParaRPr lang="ru-RU" sz="1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478ECD-24D8-F3A3-E06E-F3DEE43C475E}"/>
              </a:ext>
            </a:extLst>
          </p:cNvPr>
          <p:cNvSpPr txBox="1"/>
          <p:nvPr/>
        </p:nvSpPr>
        <p:spPr>
          <a:xfrm>
            <a:off x="1655676" y="3075057"/>
            <a:ext cx="59046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2021 году участниками проекта стала 21 школа региона.</a:t>
            </a:r>
          </a:p>
          <a:p>
            <a:pPr indent="450850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2022 году в проекте участвует 17 школ.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3CA791-4615-F7DA-DC12-A7F90162616F}"/>
              </a:ext>
            </a:extLst>
          </p:cNvPr>
          <p:cNvSpPr txBox="1"/>
          <p:nvPr/>
        </p:nvSpPr>
        <p:spPr>
          <a:xfrm>
            <a:off x="611560" y="4142254"/>
            <a:ext cx="777686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ГБУ ДПО РА «Адыгейский республиканский институт повышения квалификации» проводятся регулярные консультации руководителей, организовано плодотворное сотрудничество руководителей школ, имеющих низкие образовательные результаты обучающихся и школ-кураторов, способствующее развитию управленческих компетенций руководителей общеобразовательных организаций.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2449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F3C3E9-57B0-1559-DCCD-951AC25B4194}"/>
              </a:ext>
            </a:extLst>
          </p:cNvPr>
          <p:cNvSpPr txBox="1"/>
          <p:nvPr/>
        </p:nvSpPr>
        <p:spPr>
          <a:xfrm>
            <a:off x="323528" y="1163616"/>
            <a:ext cx="8568952" cy="53976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ГБУ ДПО РА «Адыгейский республиканский институт повышения квалификации» будет продолжено научно-методическое сопровождение участников диагностики по устранению выявленных профессиональных дефицитов, в том числе по разработке индивидуальных образовательных маршрутов: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Разрабатываются дополнительные профессиональные образовательные программы для руководителей общеобразовательных организаций Республики Адыгея, направленные на развитие их управленческих компетенций, с включением в них разделов, направленных на устранение выявленных по результатам диагностики профессиональных дефицитов.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формировании групп по освоению программ дополнительного профессионального образования и разработке индивидуальных образовательных маршрутов по устранению выявленных дефицитов будет уделено дополнительное внимание освоению слушателями модулей, включающие вопросы блоков, результативность по которым составила менее 30%.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Запланированы консультации, семинары и тренинги для руководителей общеобразовательных организаций Республики Адыгея по направлениям, включающим в себя блоки, по которым результативность составила от 30 до 59%.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25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2952"/>
            <a:ext cx="1662986" cy="11978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70490" y="133280"/>
            <a:ext cx="71219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образования дополнительного профессионального образования Республики Адыгея 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«Адыгейский республиканский институт повышения квалификации»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04601" y="6381328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B079C-811F-44B2-FB07-CACB938B8C90}"/>
              </a:ext>
            </a:extLst>
          </p:cNvPr>
          <p:cNvSpPr txBox="1"/>
          <p:nvPr/>
        </p:nvSpPr>
        <p:spPr>
          <a:xfrm>
            <a:off x="539552" y="1467148"/>
            <a:ext cx="8064896" cy="3923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Предложения в проект решения тематической площадки августовского совещания: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ГБУ ДПО РА «Адыгейский республиканский институт повышения квалификации»: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разработку программ повышения квалификации с ориентацией на формирующиеся глобальные вызовы и задачи образования на федеральном и региональном уровне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Персонифицировать программы дополнительного профессионального образования, внедрять механизмы формирования персональной траектории профессионального развития педагогов и управленческих кадров на основе независимой диагностики профессиональных компетенций, с учетом специфики потребностей в профессиональном развитии и дефицитов на разных этапах карьерного цикла педагогической профессии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 повышение квалификации педагогических работников и управленческих кадров с учетом выявленных профессиональных дефицитов.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Органам управления образованием муниципальных районов и городских округов: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Осуществлять</a:t>
            </a:r>
            <a:r>
              <a: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сопровождение персональных траекторий профессионального развития руководителей ОО.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40163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799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Calibri</vt:lpstr>
      <vt:lpstr>Calibri Light</vt:lpstr>
      <vt:lpstr>Palatino Linotype</vt:lpstr>
      <vt:lpstr>Symbol</vt:lpstr>
      <vt:lpstr>Times New Roman</vt:lpstr>
      <vt:lpstr>Wingdings</vt:lpstr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Anastasiya</cp:lastModifiedBy>
  <cp:revision>20</cp:revision>
  <dcterms:created xsi:type="dcterms:W3CDTF">2022-06-15T21:33:25Z</dcterms:created>
  <dcterms:modified xsi:type="dcterms:W3CDTF">2022-08-17T10:54:30Z</dcterms:modified>
</cp:coreProperties>
</file>