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42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43" r:id="rId14"/>
    <p:sldId id="340" r:id="rId15"/>
    <p:sldId id="344" r:id="rId16"/>
    <p:sldId id="34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EF46"/>
    <a:srgbClr val="FFFF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28" autoAdjust="0"/>
  </p:normalViewPr>
  <p:slideViewPr>
    <p:cSldViewPr>
      <p:cViewPr varScale="1">
        <p:scale>
          <a:sx n="75" d="100"/>
          <a:sy n="75" d="100"/>
        </p:scale>
        <p:origin x="-16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ECF4F-68A0-48DC-BCAA-C3CFDE791F5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E1DC4-751F-4C84-A05F-14DEDE5B7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9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4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0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9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81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487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4618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98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165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82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7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4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27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97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20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9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95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7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685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88640"/>
            <a:ext cx="8640960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Cambria" pitchFamily="18" charset="0"/>
                <a:ea typeface="Cambria" pitchFamily="18" charset="0"/>
              </a:rPr>
              <a:t>Диагностика развития управленческих компетенций как путь  повышения профессионального мастерства и развития профессиональных компетенций директора школы</a:t>
            </a:r>
            <a:endParaRPr lang="ru-RU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55532" y="4221088"/>
            <a:ext cx="6624736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err="1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Хакуринова</a:t>
            </a:r>
            <a:r>
              <a:rPr lang="ru-RU" sz="2400" i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Сусанна </a:t>
            </a:r>
            <a:r>
              <a:rPr lang="ru-RU" sz="2400" i="1" dirty="0" err="1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Махаметовна</a:t>
            </a:r>
            <a:endParaRPr lang="ru-RU" sz="2400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r"/>
            <a:r>
              <a:rPr lang="ru-RU" sz="2400" i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                            </a:t>
            </a:r>
            <a:r>
              <a:rPr lang="ru-RU" sz="2400" i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директор </a:t>
            </a:r>
            <a:r>
              <a:rPr lang="ru-RU" sz="2400" i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МБОУ СОШ№10  </a:t>
            </a:r>
            <a:endParaRPr lang="ru-RU" sz="2400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r"/>
            <a:r>
              <a:rPr lang="ru-RU" sz="2400" i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                                   </a:t>
            </a:r>
            <a:r>
              <a:rPr lang="ru-RU" sz="2400" i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Шовгеновского </a:t>
            </a:r>
            <a:r>
              <a:rPr lang="ru-RU" sz="2400" i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района</a:t>
            </a:r>
            <a:endParaRPr lang="ru-RU" sz="2400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r"/>
            <a:r>
              <a:rPr lang="ru-RU" sz="2400" i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                                             Республики Адыгея</a:t>
            </a:r>
            <a:endParaRPr lang="ru-RU" sz="2400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latin typeface="Cambria" pitchFamily="18" charset="0"/>
                <a:ea typeface="Cambria" pitchFamily="18" charset="0"/>
              </a:rPr>
              <a:t>март </a:t>
            </a:r>
            <a:r>
              <a:rPr lang="ru-RU" sz="3600" b="1" u="sng" dirty="0">
                <a:latin typeface="Cambria" pitchFamily="18" charset="0"/>
                <a:ea typeface="Cambria" pitchFamily="18" charset="0"/>
              </a:rPr>
              <a:t>2022г.</a:t>
            </a:r>
            <a:r>
              <a:rPr lang="ru-RU" sz="3600" b="1" dirty="0">
                <a:latin typeface="Cambria" pitchFamily="18" charset="0"/>
                <a:ea typeface="Cambria" pitchFamily="18" charset="0"/>
              </a:rPr>
              <a:t> </a:t>
            </a:r>
            <a:endParaRPr lang="ru-RU" sz="36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endParaRPr lang="ru-RU" sz="36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Участие </a:t>
            </a:r>
            <a:r>
              <a:rPr lang="ru-RU" sz="3600" b="1" dirty="0">
                <a:latin typeface="Cambria" pitchFamily="18" charset="0"/>
                <a:ea typeface="Cambria" pitchFamily="18" charset="0"/>
              </a:rPr>
              <a:t>в обсуждении проекта актуализированного профессионального стандарта </a:t>
            </a:r>
            <a:endParaRPr lang="ru-RU" sz="36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«</a:t>
            </a:r>
            <a:r>
              <a:rPr lang="ru-RU" sz="40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Педагог (педагогическая деятельность в сфере начального общего, основного общего, среднего общего образования) (учитель</a:t>
            </a:r>
            <a:r>
              <a:rPr lang="ru-RU" sz="40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)»</a:t>
            </a:r>
            <a:endParaRPr lang="ru-RU" sz="40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3"/>
            <a:ext cx="871296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Семинар-совещание </a:t>
            </a:r>
            <a:r>
              <a:rPr lang="ru-RU" sz="2800" b="1" dirty="0">
                <a:latin typeface="Cambria" pitchFamily="18" charset="0"/>
                <a:ea typeface="Cambria" pitchFamily="18" charset="0"/>
              </a:rPr>
              <a:t>с руководителями общеобразовательных организаций </a:t>
            </a:r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«Соблюдение требований законодательства, нормативных правовых документов, разработка локальных актов ОО» </a:t>
            </a:r>
            <a:endParaRPr lang="ru-RU" sz="2800" b="1" dirty="0" smtClean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endParaRPr lang="ru-RU" sz="2400" b="1" dirty="0">
              <a:latin typeface="Cambria" pitchFamily="18" charset="0"/>
              <a:ea typeface="Cambria" pitchFamily="18" charset="0"/>
            </a:endParaRPr>
          </a:p>
          <a:p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1.Порядок  </a:t>
            </a:r>
            <a:r>
              <a:rPr lang="ru-RU" sz="2400" b="1" dirty="0">
                <a:latin typeface="Cambria" pitchFamily="18" charset="0"/>
                <a:ea typeface="Cambria" pitchFamily="18" charset="0"/>
              </a:rPr>
              <a:t>приема на обучение по образовательным программам начального общего, основного общего и среднего общего </a:t>
            </a: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образования</a:t>
            </a:r>
            <a:endParaRPr lang="ru-RU" sz="2400" b="1" dirty="0">
              <a:latin typeface="Cambria" pitchFamily="18" charset="0"/>
              <a:ea typeface="Cambria" pitchFamily="18" charset="0"/>
            </a:endParaRPr>
          </a:p>
          <a:p>
            <a:r>
              <a:rPr lang="ru-RU" sz="2400" b="1" dirty="0">
                <a:latin typeface="Cambria" pitchFamily="18" charset="0"/>
                <a:ea typeface="Cambria" pitchFamily="18" charset="0"/>
              </a:rPr>
              <a:t>2.Порядок  заполнения, учета и выдачи аттестатов об основном общем и среднем общем образовании  и их </a:t>
            </a: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дубликатов</a:t>
            </a:r>
            <a:endParaRPr lang="ru-RU" sz="2400" b="1" dirty="0">
              <a:latin typeface="Cambria" pitchFamily="18" charset="0"/>
              <a:ea typeface="Cambria" pitchFamily="18" charset="0"/>
            </a:endParaRPr>
          </a:p>
          <a:p>
            <a:r>
              <a:rPr lang="ru-RU" sz="2400" b="1" dirty="0">
                <a:latin typeface="Cambria" pitchFamily="18" charset="0"/>
                <a:ea typeface="Cambria" pitchFamily="18" charset="0"/>
              </a:rPr>
              <a:t>3.Правила размещения на официальном сайте образовательной организации в информационно телекоммуникационной сети "Интернет" и обновления информации об образовательной организации</a:t>
            </a:r>
            <a:r>
              <a:rPr lang="ru-RU" sz="2400" baseline="30000" dirty="0"/>
              <a:t> 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27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1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Cambria" pitchFamily="18" charset="0"/>
                <a:ea typeface="Cambria" pitchFamily="18" charset="0"/>
              </a:rPr>
              <a:t>М</a:t>
            </a:r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атериалы  для подготовки к диагностике, полученные </a:t>
            </a:r>
            <a:r>
              <a:rPr lang="ru-RU" sz="3200" b="1" dirty="0">
                <a:latin typeface="Cambria" pitchFamily="18" charset="0"/>
                <a:ea typeface="Cambria" pitchFamily="18" charset="0"/>
              </a:rPr>
              <a:t>от Центра</a:t>
            </a:r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:</a:t>
            </a:r>
            <a:endParaRPr lang="ru-RU" sz="3200" b="1" dirty="0">
              <a:latin typeface="Cambria" pitchFamily="18" charset="0"/>
              <a:ea typeface="Cambria" pitchFamily="18" charset="0"/>
            </a:endParaRPr>
          </a:p>
          <a:p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1)Примерный перечень вопросов для подготовки к диагностике развития управленческих компетенций руководителей государственных и муниципальных общеобразовательных организаций в Республике </a:t>
            </a:r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Адыгея</a:t>
            </a:r>
          </a:p>
          <a:p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2)Нормативные правовые акты  для подготовки к диагностике уровня развития управленческих компетенций руководителей государственных и муниципальных общеобразовательных организаций в Республике </a:t>
            </a:r>
            <a:r>
              <a:rPr lang="ru-RU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Адыгея</a:t>
            </a:r>
            <a:endParaRPr lang="ru-RU" sz="2800" b="1" dirty="0">
              <a:solidFill>
                <a:schemeClr val="bg2">
                  <a:lumMod val="20000"/>
                  <a:lumOff val="8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880" y="-315416"/>
            <a:ext cx="878497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Результаты диагностики мотивируют </a:t>
            </a:r>
            <a:r>
              <a:rPr lang="ru-RU" sz="2800" b="1" dirty="0">
                <a:latin typeface="Cambria" pitchFamily="18" charset="0"/>
                <a:ea typeface="Cambria" pitchFamily="18" charset="0"/>
              </a:rPr>
              <a:t>руководителя </a:t>
            </a:r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на:</a:t>
            </a:r>
          </a:p>
          <a:p>
            <a:pPr algn="ctr"/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1)построение </a:t>
            </a:r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собственной траектории профессионального </a:t>
            </a:r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развития</a:t>
            </a:r>
          </a:p>
          <a:p>
            <a:pPr algn="ctr"/>
            <a:r>
              <a:rPr lang="ru-RU" sz="2800" b="1" dirty="0">
                <a:solidFill>
                  <a:srgbClr val="11EF46"/>
                </a:solidFill>
                <a:latin typeface="Cambria" pitchFamily="18" charset="0"/>
                <a:ea typeface="Cambria" pitchFamily="18" charset="0"/>
              </a:rPr>
              <a:t> 2)развитие </a:t>
            </a:r>
            <a:r>
              <a:rPr lang="ru-RU" sz="2800" b="1" dirty="0">
                <a:solidFill>
                  <a:srgbClr val="11EF46"/>
                </a:solidFill>
                <a:latin typeface="Cambria" pitchFamily="18" charset="0"/>
                <a:ea typeface="Cambria" pitchFamily="18" charset="0"/>
              </a:rPr>
              <a:t>профессионально значимых личностных </a:t>
            </a:r>
            <a:r>
              <a:rPr lang="ru-RU" sz="2800" b="1" dirty="0" smtClean="0">
                <a:solidFill>
                  <a:srgbClr val="11EF46"/>
                </a:solidFill>
                <a:latin typeface="Cambria" pitchFamily="18" charset="0"/>
                <a:ea typeface="Cambria" pitchFamily="18" charset="0"/>
              </a:rPr>
              <a:t>качеств</a:t>
            </a:r>
            <a:endParaRPr lang="ru-RU" sz="2800" b="1" dirty="0">
              <a:solidFill>
                <a:srgbClr val="11EF46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3)наращивание профессиональных </a:t>
            </a:r>
            <a:r>
              <a:rPr lang="ru-RU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компетенций, самоутверждение, </a:t>
            </a:r>
            <a:r>
              <a:rPr lang="ru-RU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реализацию </a:t>
            </a:r>
            <a:r>
              <a:rPr lang="ru-RU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в профессиональной 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деятельности</a:t>
            </a:r>
          </a:p>
          <a:p>
            <a:pPr algn="ctr"/>
            <a:endParaRPr lang="ru-RU" sz="2800" b="1" dirty="0">
              <a:solidFill>
                <a:schemeClr val="accent3">
                  <a:lumMod val="40000"/>
                  <a:lumOff val="6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2400" b="1" dirty="0">
                <a:latin typeface="Cambria" pitchFamily="18" charset="0"/>
                <a:ea typeface="Cambria" pitchFamily="18" charset="0"/>
              </a:rPr>
              <a:t>Результаты </a:t>
            </a: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диагностики позволяют </a:t>
            </a:r>
            <a:r>
              <a:rPr lang="ru-RU" sz="2400" b="1" dirty="0">
                <a:latin typeface="Cambria" pitchFamily="18" charset="0"/>
                <a:ea typeface="Cambria" pitchFamily="18" charset="0"/>
              </a:rPr>
              <a:t>увидеть слабые и сильные </a:t>
            </a:r>
            <a:r>
              <a:rPr lang="ru-RU" sz="2400" b="1" dirty="0">
                <a:latin typeface="Cambria" pitchFamily="18" charset="0"/>
                <a:ea typeface="Cambria" pitchFamily="18" charset="0"/>
              </a:rPr>
              <a:t>стороны,  </a:t>
            </a:r>
            <a:r>
              <a:rPr lang="ru-RU" sz="2400" b="1" dirty="0">
                <a:latin typeface="Cambria" pitchFamily="18" charset="0"/>
                <a:ea typeface="Cambria" pitchFamily="18" charset="0"/>
              </a:rPr>
              <a:t>определить возможные точки </a:t>
            </a: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роста</a:t>
            </a:r>
          </a:p>
          <a:p>
            <a:pPr algn="ctr"/>
            <a:endParaRPr lang="ru-RU" sz="2400" b="1" dirty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2400" b="1" dirty="0">
                <a:latin typeface="Cambria" pitchFamily="18" charset="0"/>
                <a:ea typeface="Cambria" pitchFamily="18" charset="0"/>
              </a:rPr>
              <a:t>Т</a:t>
            </a: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ы </a:t>
            </a:r>
            <a:r>
              <a:rPr lang="ru-RU" sz="2400" b="1" dirty="0">
                <a:latin typeface="Cambria" pitchFamily="18" charset="0"/>
                <a:ea typeface="Cambria" pitchFamily="18" charset="0"/>
              </a:rPr>
              <a:t>понимаешь, что твое профессиональное развитие находится в режиме </a:t>
            </a:r>
            <a:r>
              <a:rPr lang="ru-RU" sz="2400" b="1" dirty="0">
                <a:latin typeface="Cambria" pitchFamily="18" charset="0"/>
                <a:ea typeface="Cambria" pitchFamily="18" charset="0"/>
              </a:rPr>
              <a:t>совершенствования </a:t>
            </a:r>
          </a:p>
        </p:txBody>
      </p:sp>
    </p:spTree>
    <p:extLst>
      <p:ext uri="{BB962C8B-B14F-4D97-AF65-F5344CB8AC3E}">
        <p14:creationId xmlns:p14="http://schemas.microsoft.com/office/powerpoint/2010/main" val="35170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412776"/>
            <a:ext cx="7704856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ambria" pitchFamily="18" charset="0"/>
                <a:ea typeface="Cambria" pitchFamily="18" charset="0"/>
              </a:rPr>
              <a:t>Предложения </a:t>
            </a:r>
          </a:p>
          <a:p>
            <a:pPr algn="ctr"/>
            <a:r>
              <a:rPr lang="ru-RU" sz="4400" b="1" dirty="0" smtClean="0">
                <a:latin typeface="Cambria" pitchFamily="18" charset="0"/>
                <a:ea typeface="Cambria" pitchFamily="18" charset="0"/>
              </a:rPr>
              <a:t>в проект  решения</a:t>
            </a:r>
          </a:p>
          <a:p>
            <a:pPr algn="ctr"/>
            <a:r>
              <a:rPr lang="ru-RU" sz="4400" b="1" dirty="0" smtClean="0">
                <a:latin typeface="Cambria" pitchFamily="18" charset="0"/>
                <a:ea typeface="Cambria" pitchFamily="18" charset="0"/>
              </a:rPr>
              <a:t>тематической площадки</a:t>
            </a:r>
            <a:endParaRPr lang="ru-RU" sz="44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>
                <a:latin typeface="Cambria" pitchFamily="18" charset="0"/>
                <a:ea typeface="Cambria" pitchFamily="18" charset="0"/>
              </a:rPr>
              <a:t>1.Согласовать мероприятия  по устранению выявленных дефицитов при диагностике управленческих кадров на региональном и муниципальном уровнях: </a:t>
            </a:r>
            <a:endParaRPr lang="ru-RU" sz="27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27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разработать </a:t>
            </a:r>
            <a:r>
              <a:rPr lang="ru-RU" sz="27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совместный план по устранению выявленных дефицитов при диагностике управленческих кадров </a:t>
            </a:r>
            <a:endParaRPr lang="ru-RU" sz="2700" b="1" dirty="0" smtClean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27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АРИПК  + ЦНППМПР+ муниципальные </a:t>
            </a:r>
            <a:r>
              <a:rPr lang="ru-RU" sz="27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органы </a:t>
            </a:r>
            <a:r>
              <a:rPr lang="ru-RU" sz="27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УО</a:t>
            </a:r>
          </a:p>
          <a:p>
            <a:pPr algn="ctr"/>
            <a:r>
              <a:rPr lang="ru-RU" sz="2700" b="1" dirty="0" smtClean="0">
                <a:latin typeface="Cambria" pitchFamily="18" charset="0"/>
                <a:ea typeface="Cambria" pitchFamily="18" charset="0"/>
              </a:rPr>
              <a:t> или</a:t>
            </a:r>
          </a:p>
          <a:p>
            <a:pPr algn="ctr"/>
            <a:r>
              <a:rPr lang="ru-RU" sz="27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7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АРИПК   </a:t>
            </a:r>
            <a:r>
              <a:rPr lang="ru-RU" sz="27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и </a:t>
            </a:r>
            <a:r>
              <a:rPr lang="ru-RU" sz="27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ЦНППМПР</a:t>
            </a:r>
            <a:r>
              <a:rPr lang="ru-RU" sz="27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направляют  </a:t>
            </a:r>
            <a:r>
              <a:rPr lang="ru-RU" sz="27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в управления образования </a:t>
            </a:r>
            <a:r>
              <a:rPr lang="ru-RU" sz="27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свои графики </a:t>
            </a:r>
            <a:r>
              <a:rPr lang="ru-RU" sz="27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мероприятий  по устранению выявленных дефицитов при диагностике управленческих кадров, чтобы на муниципальном уровне разработать план (дорожную карту) с учетом региональных </a:t>
            </a:r>
            <a:r>
              <a:rPr lang="ru-RU" sz="27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мероприятий </a:t>
            </a:r>
            <a:endParaRPr lang="ru-RU" sz="27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35292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Cambria" pitchFamily="18" charset="0"/>
                <a:ea typeface="Cambria" pitchFamily="18" charset="0"/>
              </a:rPr>
              <a:t>2.В </a:t>
            </a:r>
            <a:r>
              <a:rPr lang="ru-RU" sz="2500" b="1" dirty="0">
                <a:latin typeface="Cambria" pitchFamily="18" charset="0"/>
                <a:ea typeface="Cambria" pitchFamily="18" charset="0"/>
              </a:rPr>
              <a:t>рамках подготовки к диагностике управленческих компетенций руководителей образовательных организаций  планировать целенаправленную методическую поддержку на различных </a:t>
            </a:r>
            <a:r>
              <a:rPr lang="ru-RU" sz="2500" b="1" dirty="0" smtClean="0">
                <a:latin typeface="Cambria" pitchFamily="18" charset="0"/>
                <a:ea typeface="Cambria" pitchFamily="18" charset="0"/>
              </a:rPr>
              <a:t>уровнях</a:t>
            </a:r>
          </a:p>
          <a:p>
            <a:pPr algn="ctr"/>
            <a:r>
              <a:rPr lang="ru-RU" sz="25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sz="2500" b="1" dirty="0">
                <a:latin typeface="Cambria" pitchFamily="18" charset="0"/>
                <a:ea typeface="Cambria" pitchFamily="18" charset="0"/>
              </a:rPr>
              <a:t>(региональном, муниципальном</a:t>
            </a:r>
            <a:r>
              <a:rPr lang="ru-RU" sz="2500" b="1" dirty="0" smtClean="0">
                <a:latin typeface="Cambria" pitchFamily="18" charset="0"/>
                <a:ea typeface="Cambria" pitchFamily="18" charset="0"/>
              </a:rPr>
              <a:t>)</a:t>
            </a:r>
            <a:r>
              <a:rPr lang="ru-RU" sz="25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,</a:t>
            </a:r>
          </a:p>
          <a:p>
            <a:pPr algn="ctr"/>
            <a:r>
              <a:rPr lang="ru-RU" sz="25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5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носящую  практико-ориентированный </a:t>
            </a:r>
            <a:r>
              <a:rPr lang="ru-RU" sz="25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характер</a:t>
            </a:r>
          </a:p>
          <a:p>
            <a:pPr algn="ctr"/>
            <a:r>
              <a:rPr lang="ru-RU" sz="25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5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с использованием  в большей степени </a:t>
            </a:r>
            <a:r>
              <a:rPr lang="ru-RU" sz="2500" b="1" dirty="0" err="1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кейсовых</a:t>
            </a:r>
            <a:r>
              <a:rPr lang="ru-RU" sz="25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заданий, направленных на разрешение практических ситуаций, которые  позволили бы руководителям  рассмотреть часто встречающиеся в управленческой практике сложные ситуации, приобрести навыки в вопросах принятия управленческих решений и развитию управленческих </a:t>
            </a:r>
            <a:r>
              <a:rPr lang="ru-RU" sz="25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компетенций </a:t>
            </a:r>
            <a:endParaRPr lang="ru-RU" sz="25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ru-RU" sz="2400" b="1" dirty="0">
                <a:latin typeface="Cambria" pitchFamily="18" charset="0"/>
                <a:ea typeface="Cambria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070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Сетевое </a:t>
            </a:r>
            <a:r>
              <a:rPr lang="ru-RU" sz="4000" b="1" dirty="0">
                <a:latin typeface="Cambria" pitchFamily="18" charset="0"/>
                <a:ea typeface="Cambria" pitchFamily="18" charset="0"/>
              </a:rPr>
              <a:t>взаимодействие руководителей общеобразовательных </a:t>
            </a:r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организаций по </a:t>
            </a:r>
            <a:r>
              <a:rPr lang="ru-RU" sz="4000" b="1" dirty="0">
                <a:latin typeface="Cambria" pitchFamily="18" charset="0"/>
                <a:ea typeface="Cambria" pitchFamily="18" charset="0"/>
              </a:rPr>
              <a:t>использованию успешных практик </a:t>
            </a:r>
            <a:endParaRPr lang="ru-RU" sz="40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(</a:t>
            </a:r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директора школ, </a:t>
            </a:r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получившие </a:t>
            </a:r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высокие баллы на диагностике, </a:t>
            </a:r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делятся  </a:t>
            </a:r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опытом и знаниями с директорами, показавшими менее успешный результат</a:t>
            </a:r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)</a:t>
            </a:r>
            <a:endParaRPr lang="ru-RU" sz="28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latin typeface="Cambria" pitchFamily="18" charset="0"/>
                <a:ea typeface="Cambria" pitchFamily="18" charset="0"/>
              </a:rPr>
              <a:t>20.01.2022г</a:t>
            </a:r>
            <a:r>
              <a:rPr lang="ru-RU" sz="2400" b="1" i="1" dirty="0" smtClean="0">
                <a:latin typeface="Cambria" pitchFamily="18" charset="0"/>
                <a:ea typeface="Cambria" pitchFamily="18" charset="0"/>
              </a:rPr>
              <a:t>.</a:t>
            </a:r>
          </a:p>
          <a:p>
            <a:pPr algn="ctr"/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Семинар</a:t>
            </a:r>
          </a:p>
          <a:p>
            <a:pPr algn="ctr"/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sz="3200" b="1" dirty="0">
                <a:latin typeface="Cambria" pitchFamily="18" charset="0"/>
                <a:ea typeface="Cambria" pitchFamily="18" charset="0"/>
              </a:rPr>
              <a:t>«Ключевые компетенции руководителя общеобразовательной организации</a:t>
            </a:r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»</a:t>
            </a:r>
          </a:p>
          <a:p>
            <a:pPr algn="ctr"/>
            <a:r>
              <a:rPr lang="ru-RU" b="1" dirty="0" smtClean="0">
                <a:latin typeface="Cambria" pitchFamily="18" charset="0"/>
                <a:ea typeface="Cambria" pitchFamily="18" charset="0"/>
              </a:rPr>
              <a:t> </a:t>
            </a:r>
            <a:endParaRPr lang="ru-RU" b="1" dirty="0"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ru-RU" sz="20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1).Нормативные, распорядительные документы, определяющие гарантии и права участников образовательного процесса (педагогических работников, обучающихся, родителей (законных представителей</a:t>
            </a:r>
            <a:r>
              <a:rPr lang="ru-RU" sz="20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)</a:t>
            </a:r>
          </a:p>
          <a:p>
            <a:pPr algn="just"/>
            <a:endParaRPr lang="ru-RU" sz="20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ru-RU" sz="20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2).Органы управления общеобразовательной организацией в условиях реализации Федерального закона «Об образовании в РФ»: руководитель в системе управления общеобразовательной организацией, коллегиальные органы управления общеобразовательной </a:t>
            </a:r>
            <a:r>
              <a:rPr lang="ru-RU" sz="20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организацией</a:t>
            </a:r>
          </a:p>
          <a:p>
            <a:pPr algn="just"/>
            <a:endParaRPr lang="ru-RU" sz="20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ru-RU" sz="20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3).Основные принципы государственной политики и правового регулирования отношений в сфере </a:t>
            </a:r>
            <a:r>
              <a:rPr lang="ru-RU" sz="20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образования</a:t>
            </a:r>
            <a:endParaRPr lang="ru-RU" sz="20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18.02.2022г.</a:t>
            </a:r>
            <a:endParaRPr lang="ru-RU" sz="2400" b="1" i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Совещание </a:t>
            </a:r>
            <a:r>
              <a:rPr lang="ru-RU" sz="3600" b="1" dirty="0">
                <a:latin typeface="Cambria" pitchFamily="18" charset="0"/>
                <a:ea typeface="Cambria" pitchFamily="18" charset="0"/>
              </a:rPr>
              <a:t>руководителей </a:t>
            </a:r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«</a:t>
            </a:r>
            <a:r>
              <a:rPr lang="ru-RU" sz="3600" b="1" dirty="0">
                <a:latin typeface="Cambria" pitchFamily="18" charset="0"/>
                <a:ea typeface="Cambria" pitchFamily="18" charset="0"/>
              </a:rPr>
              <a:t>Организация образовательного процесса</a:t>
            </a:r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»</a:t>
            </a:r>
          </a:p>
          <a:p>
            <a:pPr algn="ctr"/>
            <a:endParaRPr lang="ru-RU" sz="3600" b="1" dirty="0" smtClean="0">
              <a:latin typeface="Cambria" pitchFamily="18" charset="0"/>
              <a:ea typeface="Cambria" pitchFamily="18" charset="0"/>
            </a:endParaRPr>
          </a:p>
          <a:p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1</a:t>
            </a:r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).Реализация ФГОС в общеобразовательных </a:t>
            </a:r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организациях </a:t>
            </a:r>
          </a:p>
          <a:p>
            <a:endParaRPr lang="ru-RU" sz="28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2).Организация государственной итоговой </a:t>
            </a:r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аттестации</a:t>
            </a:r>
          </a:p>
          <a:p>
            <a:endParaRPr lang="ru-RU" sz="28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 3).Итоговое собеседование как допуск к ГИА-9 </a:t>
            </a:r>
          </a:p>
        </p:txBody>
      </p:sp>
    </p:spTree>
    <p:extLst>
      <p:ext uri="{BB962C8B-B14F-4D97-AF65-F5344CB8AC3E}">
        <p14:creationId xmlns:p14="http://schemas.microsoft.com/office/powerpoint/2010/main" val="22383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1"/>
            <a:ext cx="892899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Cambria" pitchFamily="18" charset="0"/>
                <a:ea typeface="Cambria" pitchFamily="18" charset="0"/>
              </a:rPr>
              <a:t>3.</a:t>
            </a:r>
            <a:r>
              <a:rPr lang="ru-RU" sz="2400" b="1" i="1" u="sng" dirty="0">
                <a:latin typeface="Cambria" pitchFamily="18" charset="0"/>
                <a:ea typeface="Cambria" pitchFamily="18" charset="0"/>
              </a:rPr>
              <a:t>10.03.2022г</a:t>
            </a:r>
            <a:r>
              <a:rPr lang="ru-RU" sz="2400" b="1" i="1" u="sng" dirty="0" smtClean="0">
                <a:latin typeface="Cambria" pitchFamily="18" charset="0"/>
                <a:ea typeface="Cambria" pitchFamily="18" charset="0"/>
              </a:rPr>
              <a:t>.</a:t>
            </a:r>
          </a:p>
          <a:p>
            <a:pPr algn="ctr"/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Круглый стол </a:t>
            </a:r>
          </a:p>
          <a:p>
            <a:pPr algn="ctr"/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«Охрана </a:t>
            </a:r>
            <a:r>
              <a:rPr lang="ru-RU" sz="3600" b="1" dirty="0">
                <a:latin typeface="Cambria" pitchFamily="18" charset="0"/>
                <a:ea typeface="Cambria" pitchFamily="18" charset="0"/>
              </a:rPr>
              <a:t>и укрепление здоровья</a:t>
            </a:r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»</a:t>
            </a:r>
          </a:p>
          <a:p>
            <a:pPr algn="ctr"/>
            <a:r>
              <a:rPr lang="ru-RU" sz="2800" b="1" i="1" dirty="0">
                <a:latin typeface="Cambria" pitchFamily="18" charset="0"/>
                <a:ea typeface="Cambria" pitchFamily="18" charset="0"/>
              </a:rPr>
              <a:t>(</a:t>
            </a:r>
            <a:r>
              <a:rPr lang="ru-RU" sz="2800" b="1" i="1" dirty="0" smtClean="0">
                <a:latin typeface="Cambria" pitchFamily="18" charset="0"/>
                <a:ea typeface="Cambria" pitchFamily="18" charset="0"/>
              </a:rPr>
              <a:t>Актуальные </a:t>
            </a:r>
            <a:r>
              <a:rPr lang="ru-RU" sz="2800" b="1" i="1" dirty="0">
                <a:latin typeface="Cambria" pitchFamily="18" charset="0"/>
                <a:ea typeface="Cambria" pitchFamily="18" charset="0"/>
              </a:rPr>
              <a:t>вопросы, связанные с повышением уровня управленческих компетенций</a:t>
            </a:r>
            <a:r>
              <a:rPr lang="ru-RU" sz="28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)</a:t>
            </a:r>
          </a:p>
          <a:p>
            <a:pPr algn="just"/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1</a:t>
            </a:r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).Организация горячего питания. Нормативные, распорядительные   </a:t>
            </a:r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документы</a:t>
            </a:r>
          </a:p>
          <a:p>
            <a:pPr algn="just"/>
            <a:endParaRPr lang="ru-RU" sz="28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2).Физкультурно-оздоровительная </a:t>
            </a:r>
            <a:r>
              <a:rPr lang="ru-RU" sz="28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деятельность</a:t>
            </a:r>
          </a:p>
          <a:p>
            <a:pPr algn="just"/>
            <a:endParaRPr lang="ru-RU" sz="28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just"/>
            <a:r>
              <a:rPr lang="ru-RU" sz="28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3).Реализация мер по раннему выявлению потребителей наркотических средств, индивидуальной профилактической  работе среди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0061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5689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Взаимодействие</a:t>
            </a:r>
          </a:p>
          <a:p>
            <a:pPr algn="ctr"/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sz="3600" b="1" dirty="0">
                <a:latin typeface="Cambria" pitchFamily="18" charset="0"/>
                <a:ea typeface="Cambria" pitchFamily="18" charset="0"/>
              </a:rPr>
              <a:t>с ГБУ ДПО РА </a:t>
            </a:r>
            <a:endParaRPr lang="ru-RU" sz="36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«</a:t>
            </a:r>
            <a:r>
              <a:rPr lang="ru-RU" sz="3600" b="1" dirty="0">
                <a:latin typeface="Cambria" pitchFamily="18" charset="0"/>
                <a:ea typeface="Cambria" pitchFamily="18" charset="0"/>
              </a:rPr>
              <a:t>Адыгейский республиканский институт повышения квалификации» </a:t>
            </a:r>
            <a:endParaRPr lang="ru-RU" sz="36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по </a:t>
            </a:r>
            <a:r>
              <a:rPr lang="ru-RU" sz="32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направлению руководителей общеобразовательных организаций, участников диагностики, для освоения дополнительных профессиональных программ, прохождения семинаров и тренингов в зависимости от выявленных профессиональных дефицитов</a:t>
            </a:r>
          </a:p>
        </p:txBody>
      </p:sp>
    </p:spTree>
    <p:extLst>
      <p:ext uri="{BB962C8B-B14F-4D97-AF65-F5344CB8AC3E}">
        <p14:creationId xmlns:p14="http://schemas.microsoft.com/office/powerpoint/2010/main" val="13798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latin typeface="Cambria" pitchFamily="18" charset="0"/>
                <a:ea typeface="Cambria" pitchFamily="18" charset="0"/>
              </a:rPr>
              <a:t>29.12.2021 г.</a:t>
            </a:r>
            <a:r>
              <a:rPr lang="ru-RU" sz="3600" b="1" dirty="0">
                <a:latin typeface="Cambria" pitchFamily="18" charset="0"/>
                <a:ea typeface="Cambria" pitchFamily="18" charset="0"/>
              </a:rPr>
              <a:t> </a:t>
            </a:r>
            <a:endParaRPr lang="ru-RU" sz="36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400" b="1" dirty="0" smtClean="0">
                <a:latin typeface="Cambria" pitchFamily="18" charset="0"/>
                <a:ea typeface="Cambria" pitchFamily="18" charset="0"/>
              </a:rPr>
              <a:t>Единый  </a:t>
            </a:r>
            <a:r>
              <a:rPr lang="ru-RU" sz="4400" b="1" dirty="0">
                <a:latin typeface="Cambria" pitchFamily="18" charset="0"/>
                <a:ea typeface="Cambria" pitchFamily="18" charset="0"/>
              </a:rPr>
              <a:t>методический день  в Республике </a:t>
            </a:r>
            <a:r>
              <a:rPr lang="ru-RU" sz="4400" b="1" dirty="0" smtClean="0">
                <a:latin typeface="Cambria" pitchFamily="18" charset="0"/>
                <a:ea typeface="Cambria" pitchFamily="18" charset="0"/>
              </a:rPr>
              <a:t>Адыгея </a:t>
            </a:r>
          </a:p>
          <a:p>
            <a:pPr algn="ctr"/>
            <a:r>
              <a:rPr lang="ru-RU" sz="40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(развитие </a:t>
            </a:r>
            <a:r>
              <a:rPr lang="ru-RU" sz="40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профессионального мастерства педагогических работников и управленческих кадров в процессе обмена лучшими педагогическими практиками)</a:t>
            </a:r>
          </a:p>
        </p:txBody>
      </p:sp>
    </p:spTree>
    <p:extLst>
      <p:ext uri="{BB962C8B-B14F-4D97-AF65-F5344CB8AC3E}">
        <p14:creationId xmlns:p14="http://schemas.microsoft.com/office/powerpoint/2010/main" val="16568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>
                <a:latin typeface="Cambria" pitchFamily="18" charset="0"/>
                <a:ea typeface="Cambria" pitchFamily="18" charset="0"/>
              </a:rPr>
              <a:t>с 27 по 28 января 2022г.</a:t>
            </a:r>
            <a:r>
              <a:rPr lang="ru-RU" sz="4000" b="1" dirty="0">
                <a:latin typeface="Cambria" pitchFamily="18" charset="0"/>
                <a:ea typeface="Cambria" pitchFamily="18" charset="0"/>
              </a:rPr>
              <a:t> </a:t>
            </a:r>
            <a:endParaRPr lang="ru-RU" sz="40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endParaRPr lang="ru-RU" sz="4000" b="1" dirty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Всероссийская </a:t>
            </a:r>
            <a:r>
              <a:rPr lang="ru-RU" sz="4000" b="1" dirty="0">
                <a:latin typeface="Cambria" pitchFamily="18" charset="0"/>
                <a:ea typeface="Cambria" pitchFamily="18" charset="0"/>
              </a:rPr>
              <a:t>онлайн – конференция для руководителей образовательных </a:t>
            </a:r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организаций</a:t>
            </a:r>
            <a:endParaRPr lang="ru-RU" sz="4000" b="1" dirty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sz="44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«Муниципальные практики непрерывного профессионального развития педагогов</a:t>
            </a:r>
            <a:r>
              <a:rPr lang="ru-RU" sz="44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»</a:t>
            </a:r>
            <a:endParaRPr lang="ru-RU" sz="44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167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latin typeface="Cambria" pitchFamily="18" charset="0"/>
                <a:ea typeface="Cambria" pitchFamily="18" charset="0"/>
              </a:rPr>
              <a:t>08 февраля 2022г</a:t>
            </a:r>
            <a:r>
              <a:rPr lang="ru-RU" sz="3200" b="1" u="sng" dirty="0" smtClean="0">
                <a:latin typeface="Cambria" pitchFamily="18" charset="0"/>
                <a:ea typeface="Cambria" pitchFamily="18" charset="0"/>
              </a:rPr>
              <a:t>.</a:t>
            </a:r>
            <a:endParaRPr lang="ru-RU" sz="3200" b="1" u="sng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sz="4000" b="1" dirty="0">
                <a:latin typeface="Cambria" pitchFamily="18" charset="0"/>
                <a:ea typeface="Cambria" pitchFamily="18" charset="0"/>
              </a:rPr>
              <a:t>Семинар-практикум для руководителей </a:t>
            </a:r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общеобразовательных организаций</a:t>
            </a:r>
            <a:endParaRPr lang="ru-RU" sz="4000" b="1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sz="40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по вопросам </a:t>
            </a:r>
            <a:endParaRPr lang="ru-RU" sz="4000" b="1" dirty="0" smtClean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внедрения </a:t>
            </a:r>
            <a:r>
              <a:rPr lang="ru-RU" sz="4000" b="1" dirty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целевой модели наставничества в образовательных </a:t>
            </a:r>
            <a:r>
              <a:rPr lang="ru-RU" sz="4000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организациях</a:t>
            </a:r>
            <a:endParaRPr lang="ru-RU" sz="4000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1898</TotalTime>
  <Words>675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Usr</dc:creator>
  <cp:lastModifiedBy>Специалист</cp:lastModifiedBy>
  <cp:revision>118</cp:revision>
  <dcterms:created xsi:type="dcterms:W3CDTF">2020-08-21T11:19:45Z</dcterms:created>
  <dcterms:modified xsi:type="dcterms:W3CDTF">2022-08-16T07:22:24Z</dcterms:modified>
</cp:coreProperties>
</file>